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4"/>
  </p:sldMasterIdLst>
  <p:notesMasterIdLst>
    <p:notesMasterId r:id="rId61"/>
  </p:notesMasterIdLst>
  <p:sldIdLst>
    <p:sldId id="256" r:id="rId5"/>
    <p:sldId id="313" r:id="rId6"/>
    <p:sldId id="257" r:id="rId7"/>
    <p:sldId id="258" r:id="rId8"/>
    <p:sldId id="259" r:id="rId9"/>
    <p:sldId id="260" r:id="rId10"/>
    <p:sldId id="263" r:id="rId11"/>
    <p:sldId id="264" r:id="rId12"/>
    <p:sldId id="265" r:id="rId13"/>
    <p:sldId id="267" r:id="rId14"/>
    <p:sldId id="268" r:id="rId15"/>
    <p:sldId id="316" r:id="rId16"/>
    <p:sldId id="318" r:id="rId17"/>
    <p:sldId id="319" r:id="rId18"/>
    <p:sldId id="285" r:id="rId19"/>
    <p:sldId id="271" r:id="rId20"/>
    <p:sldId id="272" r:id="rId21"/>
    <p:sldId id="274" r:id="rId22"/>
    <p:sldId id="273" r:id="rId23"/>
    <p:sldId id="277" r:id="rId24"/>
    <p:sldId id="275" r:id="rId25"/>
    <p:sldId id="278" r:id="rId26"/>
    <p:sldId id="276" r:id="rId27"/>
    <p:sldId id="286" r:id="rId28"/>
    <p:sldId id="287" r:id="rId29"/>
    <p:sldId id="288" r:id="rId30"/>
    <p:sldId id="280" r:id="rId31"/>
    <p:sldId id="281" r:id="rId32"/>
    <p:sldId id="283" r:id="rId33"/>
    <p:sldId id="282" r:id="rId34"/>
    <p:sldId id="289" r:id="rId35"/>
    <p:sldId id="290" r:id="rId36"/>
    <p:sldId id="291" r:id="rId37"/>
    <p:sldId id="292" r:id="rId38"/>
    <p:sldId id="293" r:id="rId39"/>
    <p:sldId id="294" r:id="rId40"/>
    <p:sldId id="295" r:id="rId41"/>
    <p:sldId id="297" r:id="rId42"/>
    <p:sldId id="298" r:id="rId43"/>
    <p:sldId id="296" r:id="rId44"/>
    <p:sldId id="299" r:id="rId45"/>
    <p:sldId id="300" r:id="rId46"/>
    <p:sldId id="301" r:id="rId47"/>
    <p:sldId id="302" r:id="rId48"/>
    <p:sldId id="284" r:id="rId49"/>
    <p:sldId id="304" r:id="rId50"/>
    <p:sldId id="320" r:id="rId51"/>
    <p:sldId id="303" r:id="rId52"/>
    <p:sldId id="306" r:id="rId53"/>
    <p:sldId id="307" r:id="rId54"/>
    <p:sldId id="308" r:id="rId55"/>
    <p:sldId id="309" r:id="rId56"/>
    <p:sldId id="310" r:id="rId57"/>
    <p:sldId id="311" r:id="rId58"/>
    <p:sldId id="312" r:id="rId59"/>
    <p:sldId id="321" r:id="rId60"/>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ADAF158-2633-413E-84B2-1F58B08B63DE}" v="85" dt="2019-11-14T11:55:36.33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211" autoAdjust="0"/>
    <p:restoredTop sz="71680" autoAdjust="0"/>
  </p:normalViewPr>
  <p:slideViewPr>
    <p:cSldViewPr snapToGrid="0">
      <p:cViewPr varScale="1">
        <p:scale>
          <a:sx n="81" d="100"/>
          <a:sy n="81" d="100"/>
        </p:scale>
        <p:origin x="344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microsoft.com/office/2015/10/relationships/revisionInfo" Target="revisionInfo.xml"/><Relationship Id="rId5" Type="http://schemas.openxmlformats.org/officeDocument/2006/relationships/slide" Target="slides/slide1.xml"/><Relationship Id="rId61" Type="http://schemas.openxmlformats.org/officeDocument/2006/relationships/notesMaster" Target="notesMasters/notesMaster1.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theme" Target="theme/theme1.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media/image1.jpeg>
</file>

<file path=ppt/media/image2.jpg>
</file>

<file path=ppt/media/image3.jpg>
</file>

<file path=ppt/media/image4.png>
</file>

<file path=ppt/media/image5.jp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435B3D-5ABA-4569-9910-D7FEB594FDAB}" type="datetimeFigureOut">
              <a:rPr lang="es-ES" smtClean="0"/>
              <a:t>07/11/2019</a:t>
            </a:fld>
            <a:endParaRPr lang="es-E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544716-B0F6-41EA-B04E-529DC29298F8}" type="slidenum">
              <a:rPr lang="es-ES" smtClean="0"/>
              <a:t>‹#›</a:t>
            </a:fld>
            <a:endParaRPr lang="es-ES"/>
          </a:p>
        </p:txBody>
      </p:sp>
    </p:spTree>
    <p:extLst>
      <p:ext uri="{BB962C8B-B14F-4D97-AF65-F5344CB8AC3E}">
        <p14:creationId xmlns:p14="http://schemas.microsoft.com/office/powerpoint/2010/main" val="38484360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3" Type="http://schemas.openxmlformats.org/officeDocument/2006/relationships/hyperlink" Target="https://es.wikipedia.org/wiki/Matiz_(color)" TargetMode="External"/><Relationship Id="rId2" Type="http://schemas.openxmlformats.org/officeDocument/2006/relationships/slide" Target="../slides/slide21.xml"/><Relationship Id="rId1" Type="http://schemas.openxmlformats.org/officeDocument/2006/relationships/notesMaster" Target="../notesMasters/notesMaster1.xml"/><Relationship Id="rId5" Type="http://schemas.openxmlformats.org/officeDocument/2006/relationships/hyperlink" Target="https://es.wikipedia.org/wiki/Modelo_de_color_HSL#Luminosidad" TargetMode="External"/><Relationship Id="rId4" Type="http://schemas.openxmlformats.org/officeDocument/2006/relationships/hyperlink" Target="https://es.wikipedia.org/wiki/Modelo_de_color_HSL#Saturaci%C3%B3n" TargetMode="Externa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1</a:t>
            </a:fld>
            <a:endParaRPr lang="es-ES"/>
          </a:p>
        </p:txBody>
      </p:sp>
    </p:spTree>
    <p:extLst>
      <p:ext uri="{BB962C8B-B14F-4D97-AF65-F5344CB8AC3E}">
        <p14:creationId xmlns:p14="http://schemas.microsoft.com/office/powerpoint/2010/main" val="42153880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Existen</a:t>
            </a:r>
            <a:r>
              <a:rPr lang="en-US" sz="1200" b="0" i="0" kern="1200" dirty="0">
                <a:solidFill>
                  <a:schemeClr val="tx1"/>
                </a:solidFill>
                <a:effectLst/>
                <a:latin typeface="+mn-lt"/>
                <a:ea typeface="+mn-ea"/>
                <a:cs typeface="+mn-cs"/>
              </a:rPr>
              <a:t> una </a:t>
            </a:r>
            <a:r>
              <a:rPr lang="en-US" sz="1200" b="0" i="0" kern="1200" dirty="0" err="1">
                <a:solidFill>
                  <a:schemeClr val="tx1"/>
                </a:solidFill>
                <a:effectLst/>
                <a:latin typeface="+mn-lt"/>
                <a:ea typeface="+mn-ea"/>
                <a:cs typeface="+mn-cs"/>
              </a:rPr>
              <a:t>serie</a:t>
            </a:r>
            <a:r>
              <a:rPr lang="en-US" sz="1200" b="0" i="0" kern="1200" dirty="0">
                <a:solidFill>
                  <a:schemeClr val="tx1"/>
                </a:solidFill>
                <a:effectLst/>
                <a:latin typeface="+mn-lt"/>
                <a:ea typeface="+mn-ea"/>
                <a:cs typeface="+mn-cs"/>
              </a:rPr>
              <a:t> de </a:t>
            </a:r>
            <a:r>
              <a:rPr lang="en-US" sz="1200" b="0" i="0" kern="1200" dirty="0" err="1">
                <a:solidFill>
                  <a:schemeClr val="tx1"/>
                </a:solidFill>
                <a:effectLst/>
                <a:latin typeface="+mn-lt"/>
                <a:ea typeface="+mn-ea"/>
                <a:cs typeface="+mn-cs"/>
              </a:rPr>
              <a:t>reglas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especiales</a:t>
            </a:r>
            <a:r>
              <a:rPr lang="en-US" sz="1200" b="0" i="0" kern="1200" dirty="0">
                <a:solidFill>
                  <a:schemeClr val="tx1"/>
                </a:solidFill>
                <a:effectLst/>
                <a:latin typeface="+mn-lt"/>
                <a:ea typeface="+mn-ea"/>
                <a:cs typeface="+mn-cs"/>
              </a:rPr>
              <a:t> para la </a:t>
            </a:r>
            <a:r>
              <a:rPr lang="en-US" sz="1200" b="0" i="0" kern="1200" dirty="0" err="1">
                <a:solidFill>
                  <a:schemeClr val="tx1"/>
                </a:solidFill>
                <a:effectLst/>
                <a:latin typeface="+mn-lt"/>
                <a:ea typeface="+mn-ea"/>
                <a:cs typeface="+mn-cs"/>
              </a:rPr>
              <a:t>la</a:t>
            </a:r>
            <a:r>
              <a:rPr lang="en-US" sz="1200" b="0" i="0" kern="1200" dirty="0">
                <a:solidFill>
                  <a:schemeClr val="tx1"/>
                </a:solidFill>
                <a:effectLst/>
                <a:latin typeface="+mn-lt"/>
                <a:ea typeface="+mn-ea"/>
                <a:cs typeface="+mn-cs"/>
              </a:rPr>
              <a:t> latitude y la </a:t>
            </a:r>
            <a:r>
              <a:rPr lang="en-US" sz="1200" b="0" i="0" kern="1200" dirty="0" err="1">
                <a:solidFill>
                  <a:schemeClr val="tx1"/>
                </a:solidFill>
                <a:effectLst/>
                <a:latin typeface="+mn-lt"/>
                <a:ea typeface="+mn-ea"/>
                <a:cs typeface="+mn-cs"/>
              </a:rPr>
              <a:t>logitud</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Esta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logica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solemos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ponerla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repartida</a:t>
            </a:r>
            <a:r>
              <a:rPr lang="en-US" sz="1200" b="0" i="0" kern="1200" dirty="0">
                <a:solidFill>
                  <a:schemeClr val="tx1"/>
                </a:solidFill>
                <a:effectLst/>
                <a:latin typeface="+mn-lt"/>
                <a:ea typeface="+mn-ea"/>
                <a:cs typeface="+mn-cs"/>
              </a:rPr>
              <a:t> por </a:t>
            </a:r>
            <a:r>
              <a:rPr lang="en-US" sz="1200" b="0" i="0" kern="1200" dirty="0" err="1">
                <a:solidFill>
                  <a:schemeClr val="tx1"/>
                </a:solidFill>
                <a:effectLst/>
                <a:latin typeface="+mn-lt"/>
                <a:ea typeface="+mn-ea"/>
                <a:cs typeface="+mn-cs"/>
              </a:rPr>
              <a:t>nuestra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aplicación</a:t>
            </a:r>
            <a:r>
              <a:rPr lang="en-US" sz="1200" b="0" i="0" kern="1200" dirty="0">
                <a:solidFill>
                  <a:schemeClr val="tx1"/>
                </a:solidFill>
                <a:effectLst/>
                <a:latin typeface="+mn-lt"/>
                <a:ea typeface="+mn-ea"/>
                <a:cs typeface="+mn-cs"/>
              </a:rPr>
              <a:t> lo que </a:t>
            </a:r>
            <a:r>
              <a:rPr lang="en-US" sz="1200" b="0" i="0" kern="1200" dirty="0" err="1">
                <a:solidFill>
                  <a:schemeClr val="tx1"/>
                </a:solidFill>
                <a:effectLst/>
                <a:latin typeface="+mn-lt"/>
                <a:ea typeface="+mn-ea"/>
                <a:cs typeface="+mn-cs"/>
              </a:rPr>
              <a:t>conyeva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duplicaciónd</a:t>
            </a:r>
            <a:r>
              <a:rPr lang="en-US" sz="1200" b="0" i="0" kern="1200" dirty="0">
                <a:solidFill>
                  <a:schemeClr val="tx1"/>
                </a:solidFill>
                <a:effectLst/>
                <a:latin typeface="+mn-lt"/>
                <a:ea typeface="+mn-ea"/>
                <a:cs typeface="+mn-cs"/>
              </a:rPr>
              <a:t> e Código o </a:t>
            </a:r>
            <a:r>
              <a:rPr lang="en-US" sz="1200" b="0" i="0" kern="1200" dirty="0" err="1">
                <a:solidFill>
                  <a:schemeClr val="tx1"/>
                </a:solidFill>
                <a:effectLst/>
                <a:latin typeface="+mn-lt"/>
                <a:ea typeface="+mn-ea"/>
                <a:cs typeface="+mn-cs"/>
              </a:rPr>
              <a:t>crearnos</a:t>
            </a:r>
            <a:r>
              <a:rPr lang="en-US" sz="1200" b="0" i="0" kern="1200" dirty="0">
                <a:solidFill>
                  <a:schemeClr val="tx1"/>
                </a:solidFill>
                <a:effectLst/>
                <a:latin typeface="+mn-lt"/>
                <a:ea typeface="+mn-ea"/>
                <a:cs typeface="+mn-cs"/>
              </a:rPr>
              <a:t> la </a:t>
            </a:r>
            <a:r>
              <a:rPr lang="en-US" sz="1200" b="0" i="0" kern="1200" dirty="0" err="1">
                <a:solidFill>
                  <a:schemeClr val="tx1"/>
                </a:solidFill>
                <a:effectLst/>
                <a:latin typeface="+mn-lt"/>
                <a:ea typeface="+mn-ea"/>
                <a:cs typeface="+mn-cs"/>
              </a:rPr>
              <a:t>magnifica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clase</a:t>
            </a:r>
            <a:r>
              <a:rPr lang="en-US" sz="1200" b="0" i="0" kern="1200" dirty="0">
                <a:solidFill>
                  <a:schemeClr val="tx1"/>
                </a:solidFill>
                <a:effectLst/>
                <a:latin typeface="+mn-lt"/>
                <a:ea typeface="+mn-ea"/>
                <a:cs typeface="+mn-cs"/>
              </a:rPr>
              <a:t> Helper </a:t>
            </a:r>
            <a:r>
              <a:rPr lang="en-US" sz="1200" b="0" i="0" kern="1200" dirty="0" err="1">
                <a:solidFill>
                  <a:schemeClr val="tx1"/>
                </a:solidFill>
                <a:effectLst/>
                <a:latin typeface="+mn-lt"/>
                <a:ea typeface="+mn-ea"/>
                <a:cs typeface="+mn-cs"/>
              </a:rPr>
              <a:t>dond</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etodo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vale,e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clase</a:t>
            </a:r>
            <a:r>
              <a:rPr lang="en-US" sz="1200" b="0" i="0" kern="1200" dirty="0">
                <a:solidFill>
                  <a:schemeClr val="tx1"/>
                </a:solidFill>
                <a:effectLst/>
                <a:latin typeface="+mn-lt"/>
                <a:ea typeface="+mn-ea"/>
                <a:cs typeface="+mn-cs"/>
              </a:rPr>
              <a:t> de 40000 </a:t>
            </a:r>
            <a:r>
              <a:rPr lang="en-US" sz="1200" b="0" i="0" kern="1200" dirty="0" err="1">
                <a:solidFill>
                  <a:schemeClr val="tx1"/>
                </a:solidFill>
                <a:effectLst/>
                <a:latin typeface="+mn-lt"/>
                <a:ea typeface="+mn-ea"/>
                <a:cs typeface="+mn-cs"/>
              </a:rPr>
              <a:t>línea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sde</a:t>
            </a:r>
            <a:r>
              <a:rPr lang="en-US" sz="1200" b="0" i="0" kern="1200" dirty="0">
                <a:solidFill>
                  <a:schemeClr val="tx1"/>
                </a:solidFill>
                <a:effectLst/>
                <a:latin typeface="+mn-lt"/>
                <a:ea typeface="+mn-ea"/>
                <a:cs typeface="+mn-cs"/>
              </a:rPr>
              <a:t> Código que </a:t>
            </a:r>
            <a:r>
              <a:rPr lang="en-US" sz="1200" b="0" i="0" kern="1200" dirty="0" err="1">
                <a:solidFill>
                  <a:schemeClr val="tx1"/>
                </a:solidFill>
                <a:effectLst/>
                <a:latin typeface="+mn-lt"/>
                <a:ea typeface="+mn-ea"/>
                <a:cs typeface="+mn-cs"/>
              </a:rPr>
              <a:t>como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nombre</a:t>
            </a:r>
            <a:r>
              <a:rPr lang="en-US" sz="1200" b="0" i="0" kern="1200" dirty="0">
                <a:solidFill>
                  <a:schemeClr val="tx1"/>
                </a:solidFill>
                <a:effectLst/>
                <a:latin typeface="+mn-lt"/>
                <a:ea typeface="+mn-ea"/>
                <a:cs typeface="+mn-cs"/>
              </a:rPr>
              <a:t> es un </a:t>
            </a:r>
            <a:r>
              <a:rPr lang="en-US" sz="1200" b="0" i="0" kern="1200" dirty="0" err="1">
                <a:solidFill>
                  <a:schemeClr val="tx1"/>
                </a:solidFill>
                <a:effectLst/>
                <a:latin typeface="+mn-lt"/>
                <a:ea typeface="+mn-ea"/>
                <a:cs typeface="+mn-cs"/>
              </a:rPr>
              <a:t>comodín</a:t>
            </a:r>
            <a:r>
              <a:rPr lang="en-US" sz="1200" b="0" i="0" kern="1200" dirty="0">
                <a:solidFill>
                  <a:schemeClr val="tx1"/>
                </a:solidFill>
                <a:effectLst/>
                <a:latin typeface="+mn-lt"/>
                <a:ea typeface="+mn-ea"/>
                <a:cs typeface="+mn-cs"/>
              </a:rPr>
              <a:t> y </a:t>
            </a:r>
            <a:r>
              <a:rPr lang="en-US" sz="1200" b="0" i="0" kern="1200" dirty="0" err="1">
                <a:solidFill>
                  <a:schemeClr val="tx1"/>
                </a:solidFill>
                <a:effectLst/>
                <a:latin typeface="+mn-lt"/>
                <a:ea typeface="+mn-ea"/>
                <a:cs typeface="+mn-cs"/>
              </a:rPr>
              <a:t>todo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ayuda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pues</a:t>
            </a:r>
            <a:r>
              <a:rPr lang="en-US" sz="1200" b="0" i="0" kern="1200" dirty="0">
                <a:solidFill>
                  <a:schemeClr val="tx1"/>
                </a:solidFill>
                <a:effectLst/>
                <a:latin typeface="+mn-lt"/>
                <a:ea typeface="+mn-ea"/>
                <a:cs typeface="+mn-cs"/>
              </a:rPr>
              <a:t> Adelante.</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12</a:t>
            </a:fld>
            <a:endParaRPr lang="es-ES"/>
          </a:p>
        </p:txBody>
      </p:sp>
    </p:spTree>
    <p:extLst>
      <p:ext uri="{BB962C8B-B14F-4D97-AF65-F5344CB8AC3E}">
        <p14:creationId xmlns:p14="http://schemas.microsoft.com/office/powerpoint/2010/main" val="121731536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Existen</a:t>
            </a:r>
            <a:r>
              <a:rPr lang="en-US" sz="1200" b="0" i="0" kern="1200" dirty="0">
                <a:solidFill>
                  <a:schemeClr val="tx1"/>
                </a:solidFill>
                <a:effectLst/>
                <a:latin typeface="+mn-lt"/>
                <a:ea typeface="+mn-ea"/>
                <a:cs typeface="+mn-cs"/>
              </a:rPr>
              <a:t> una </a:t>
            </a:r>
            <a:r>
              <a:rPr lang="en-US" sz="1200" b="0" i="0" kern="1200" dirty="0" err="1">
                <a:solidFill>
                  <a:schemeClr val="tx1"/>
                </a:solidFill>
                <a:effectLst/>
                <a:latin typeface="+mn-lt"/>
                <a:ea typeface="+mn-ea"/>
                <a:cs typeface="+mn-cs"/>
              </a:rPr>
              <a:t>serie</a:t>
            </a:r>
            <a:r>
              <a:rPr lang="en-US" sz="1200" b="0" i="0" kern="1200" dirty="0">
                <a:solidFill>
                  <a:schemeClr val="tx1"/>
                </a:solidFill>
                <a:effectLst/>
                <a:latin typeface="+mn-lt"/>
                <a:ea typeface="+mn-ea"/>
                <a:cs typeface="+mn-cs"/>
              </a:rPr>
              <a:t> de </a:t>
            </a:r>
            <a:r>
              <a:rPr lang="en-US" sz="1200" b="0" i="0" kern="1200" dirty="0" err="1">
                <a:solidFill>
                  <a:schemeClr val="tx1"/>
                </a:solidFill>
                <a:effectLst/>
                <a:latin typeface="+mn-lt"/>
                <a:ea typeface="+mn-ea"/>
                <a:cs typeface="+mn-cs"/>
              </a:rPr>
              <a:t>reglas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especiales</a:t>
            </a:r>
            <a:r>
              <a:rPr lang="en-US" sz="1200" b="0" i="0" kern="1200" dirty="0">
                <a:solidFill>
                  <a:schemeClr val="tx1"/>
                </a:solidFill>
                <a:effectLst/>
                <a:latin typeface="+mn-lt"/>
                <a:ea typeface="+mn-ea"/>
                <a:cs typeface="+mn-cs"/>
              </a:rPr>
              <a:t> para la </a:t>
            </a:r>
            <a:r>
              <a:rPr lang="en-US" sz="1200" b="0" i="0" kern="1200" dirty="0" err="1">
                <a:solidFill>
                  <a:schemeClr val="tx1"/>
                </a:solidFill>
                <a:effectLst/>
                <a:latin typeface="+mn-lt"/>
                <a:ea typeface="+mn-ea"/>
                <a:cs typeface="+mn-cs"/>
              </a:rPr>
              <a:t>la</a:t>
            </a:r>
            <a:r>
              <a:rPr lang="en-US" sz="1200" b="0" i="0" kern="1200" dirty="0">
                <a:solidFill>
                  <a:schemeClr val="tx1"/>
                </a:solidFill>
                <a:effectLst/>
                <a:latin typeface="+mn-lt"/>
                <a:ea typeface="+mn-ea"/>
                <a:cs typeface="+mn-cs"/>
              </a:rPr>
              <a:t> latitude y la </a:t>
            </a:r>
            <a:r>
              <a:rPr lang="en-US" sz="1200" b="0" i="0" kern="1200" dirty="0" err="1">
                <a:solidFill>
                  <a:schemeClr val="tx1"/>
                </a:solidFill>
                <a:effectLst/>
                <a:latin typeface="+mn-lt"/>
                <a:ea typeface="+mn-ea"/>
                <a:cs typeface="+mn-cs"/>
              </a:rPr>
              <a:t>logitud</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Esta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logica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solemos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ponerla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repartida</a:t>
            </a:r>
            <a:r>
              <a:rPr lang="en-US" sz="1200" b="0" i="0" kern="1200" dirty="0">
                <a:solidFill>
                  <a:schemeClr val="tx1"/>
                </a:solidFill>
                <a:effectLst/>
                <a:latin typeface="+mn-lt"/>
                <a:ea typeface="+mn-ea"/>
                <a:cs typeface="+mn-cs"/>
              </a:rPr>
              <a:t> por </a:t>
            </a:r>
            <a:r>
              <a:rPr lang="en-US" sz="1200" b="0" i="0" kern="1200" dirty="0" err="1">
                <a:solidFill>
                  <a:schemeClr val="tx1"/>
                </a:solidFill>
                <a:effectLst/>
                <a:latin typeface="+mn-lt"/>
                <a:ea typeface="+mn-ea"/>
                <a:cs typeface="+mn-cs"/>
              </a:rPr>
              <a:t>nuestra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aplicación</a:t>
            </a:r>
            <a:r>
              <a:rPr lang="en-US" sz="1200" b="0" i="0" kern="1200" dirty="0">
                <a:solidFill>
                  <a:schemeClr val="tx1"/>
                </a:solidFill>
                <a:effectLst/>
                <a:latin typeface="+mn-lt"/>
                <a:ea typeface="+mn-ea"/>
                <a:cs typeface="+mn-cs"/>
              </a:rPr>
              <a:t> lo que </a:t>
            </a:r>
            <a:r>
              <a:rPr lang="en-US" sz="1200" b="0" i="0" kern="1200" dirty="0" err="1">
                <a:solidFill>
                  <a:schemeClr val="tx1"/>
                </a:solidFill>
                <a:effectLst/>
                <a:latin typeface="+mn-lt"/>
                <a:ea typeface="+mn-ea"/>
                <a:cs typeface="+mn-cs"/>
              </a:rPr>
              <a:t>conyeva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duplicaciónd</a:t>
            </a:r>
            <a:r>
              <a:rPr lang="en-US" sz="1200" b="0" i="0" kern="1200" dirty="0">
                <a:solidFill>
                  <a:schemeClr val="tx1"/>
                </a:solidFill>
                <a:effectLst/>
                <a:latin typeface="+mn-lt"/>
                <a:ea typeface="+mn-ea"/>
                <a:cs typeface="+mn-cs"/>
              </a:rPr>
              <a:t> e Código o </a:t>
            </a:r>
            <a:r>
              <a:rPr lang="en-US" sz="1200" b="0" i="0" kern="1200" dirty="0" err="1">
                <a:solidFill>
                  <a:schemeClr val="tx1"/>
                </a:solidFill>
                <a:effectLst/>
                <a:latin typeface="+mn-lt"/>
                <a:ea typeface="+mn-ea"/>
                <a:cs typeface="+mn-cs"/>
              </a:rPr>
              <a:t>crearnos</a:t>
            </a:r>
            <a:r>
              <a:rPr lang="en-US" sz="1200" b="0" i="0" kern="1200" dirty="0">
                <a:solidFill>
                  <a:schemeClr val="tx1"/>
                </a:solidFill>
                <a:effectLst/>
                <a:latin typeface="+mn-lt"/>
                <a:ea typeface="+mn-ea"/>
                <a:cs typeface="+mn-cs"/>
              </a:rPr>
              <a:t> la </a:t>
            </a:r>
            <a:r>
              <a:rPr lang="en-US" sz="1200" b="0" i="0" kern="1200" dirty="0" err="1">
                <a:solidFill>
                  <a:schemeClr val="tx1"/>
                </a:solidFill>
                <a:effectLst/>
                <a:latin typeface="+mn-lt"/>
                <a:ea typeface="+mn-ea"/>
                <a:cs typeface="+mn-cs"/>
              </a:rPr>
              <a:t>magnifica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clase</a:t>
            </a:r>
            <a:r>
              <a:rPr lang="en-US" sz="1200" b="0" i="0" kern="1200" dirty="0">
                <a:solidFill>
                  <a:schemeClr val="tx1"/>
                </a:solidFill>
                <a:effectLst/>
                <a:latin typeface="+mn-lt"/>
                <a:ea typeface="+mn-ea"/>
                <a:cs typeface="+mn-cs"/>
              </a:rPr>
              <a:t> Helper </a:t>
            </a:r>
            <a:r>
              <a:rPr lang="en-US" sz="1200" b="0" i="0" kern="1200" dirty="0" err="1">
                <a:solidFill>
                  <a:schemeClr val="tx1"/>
                </a:solidFill>
                <a:effectLst/>
                <a:latin typeface="+mn-lt"/>
                <a:ea typeface="+mn-ea"/>
                <a:cs typeface="+mn-cs"/>
              </a:rPr>
              <a:t>dond</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etodo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vale,e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clase</a:t>
            </a:r>
            <a:r>
              <a:rPr lang="en-US" sz="1200" b="0" i="0" kern="1200" dirty="0">
                <a:solidFill>
                  <a:schemeClr val="tx1"/>
                </a:solidFill>
                <a:effectLst/>
                <a:latin typeface="+mn-lt"/>
                <a:ea typeface="+mn-ea"/>
                <a:cs typeface="+mn-cs"/>
              </a:rPr>
              <a:t> de 40000 </a:t>
            </a:r>
            <a:r>
              <a:rPr lang="en-US" sz="1200" b="0" i="0" kern="1200" dirty="0" err="1">
                <a:solidFill>
                  <a:schemeClr val="tx1"/>
                </a:solidFill>
                <a:effectLst/>
                <a:latin typeface="+mn-lt"/>
                <a:ea typeface="+mn-ea"/>
                <a:cs typeface="+mn-cs"/>
              </a:rPr>
              <a:t>línea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sde</a:t>
            </a:r>
            <a:r>
              <a:rPr lang="en-US" sz="1200" b="0" i="0" kern="1200" dirty="0">
                <a:solidFill>
                  <a:schemeClr val="tx1"/>
                </a:solidFill>
                <a:effectLst/>
                <a:latin typeface="+mn-lt"/>
                <a:ea typeface="+mn-ea"/>
                <a:cs typeface="+mn-cs"/>
              </a:rPr>
              <a:t> Código que </a:t>
            </a:r>
            <a:r>
              <a:rPr lang="en-US" sz="1200" b="0" i="0" kern="1200" dirty="0" err="1">
                <a:solidFill>
                  <a:schemeClr val="tx1"/>
                </a:solidFill>
                <a:effectLst/>
                <a:latin typeface="+mn-lt"/>
                <a:ea typeface="+mn-ea"/>
                <a:cs typeface="+mn-cs"/>
              </a:rPr>
              <a:t>como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nombre</a:t>
            </a:r>
            <a:r>
              <a:rPr lang="en-US" sz="1200" b="0" i="0" kern="1200" dirty="0">
                <a:solidFill>
                  <a:schemeClr val="tx1"/>
                </a:solidFill>
                <a:effectLst/>
                <a:latin typeface="+mn-lt"/>
                <a:ea typeface="+mn-ea"/>
                <a:cs typeface="+mn-cs"/>
              </a:rPr>
              <a:t> es un </a:t>
            </a:r>
            <a:r>
              <a:rPr lang="en-US" sz="1200" b="0" i="0" kern="1200" dirty="0" err="1">
                <a:solidFill>
                  <a:schemeClr val="tx1"/>
                </a:solidFill>
                <a:effectLst/>
                <a:latin typeface="+mn-lt"/>
                <a:ea typeface="+mn-ea"/>
                <a:cs typeface="+mn-cs"/>
              </a:rPr>
              <a:t>comodín</a:t>
            </a:r>
            <a:r>
              <a:rPr lang="en-US" sz="1200" b="0" i="0" kern="1200" dirty="0">
                <a:solidFill>
                  <a:schemeClr val="tx1"/>
                </a:solidFill>
                <a:effectLst/>
                <a:latin typeface="+mn-lt"/>
                <a:ea typeface="+mn-ea"/>
                <a:cs typeface="+mn-cs"/>
              </a:rPr>
              <a:t> y </a:t>
            </a:r>
            <a:r>
              <a:rPr lang="en-US" sz="1200" b="0" i="0" kern="1200" dirty="0" err="1">
                <a:solidFill>
                  <a:schemeClr val="tx1"/>
                </a:solidFill>
                <a:effectLst/>
                <a:latin typeface="+mn-lt"/>
                <a:ea typeface="+mn-ea"/>
                <a:cs typeface="+mn-cs"/>
              </a:rPr>
              <a:t>todo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ayuda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pues</a:t>
            </a:r>
            <a:r>
              <a:rPr lang="en-US" sz="1200" b="0" i="0" kern="1200" dirty="0">
                <a:solidFill>
                  <a:schemeClr val="tx1"/>
                </a:solidFill>
                <a:effectLst/>
                <a:latin typeface="+mn-lt"/>
                <a:ea typeface="+mn-ea"/>
                <a:cs typeface="+mn-cs"/>
              </a:rPr>
              <a:t> Adelante.</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13</a:t>
            </a:fld>
            <a:endParaRPr lang="es-ES"/>
          </a:p>
        </p:txBody>
      </p:sp>
    </p:spTree>
    <p:extLst>
      <p:ext uri="{BB962C8B-B14F-4D97-AF65-F5344CB8AC3E}">
        <p14:creationId xmlns:p14="http://schemas.microsoft.com/office/powerpoint/2010/main" val="34278504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544716-B0F6-41EA-B04E-529DC29298F8}" type="slidenum">
              <a:rPr lang="es-ES" smtClean="0"/>
              <a:t>14</a:t>
            </a:fld>
            <a:endParaRPr lang="es-ES"/>
          </a:p>
        </p:txBody>
      </p:sp>
    </p:spTree>
    <p:extLst>
      <p:ext uri="{BB962C8B-B14F-4D97-AF65-F5344CB8AC3E}">
        <p14:creationId xmlns:p14="http://schemas.microsoft.com/office/powerpoint/2010/main" val="11781187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6D544716-B0F6-41EA-B04E-529DC29298F8}" type="slidenum">
              <a:rPr lang="es-ES" smtClean="0"/>
              <a:t>15</a:t>
            </a:fld>
            <a:endParaRPr lang="es-ES"/>
          </a:p>
        </p:txBody>
      </p:sp>
    </p:spTree>
    <p:extLst>
      <p:ext uri="{BB962C8B-B14F-4D97-AF65-F5344CB8AC3E}">
        <p14:creationId xmlns:p14="http://schemas.microsoft.com/office/powerpoint/2010/main" val="17581217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16</a:t>
            </a:fld>
            <a:endParaRPr lang="es-ES"/>
          </a:p>
        </p:txBody>
      </p:sp>
    </p:spTree>
    <p:extLst>
      <p:ext uri="{BB962C8B-B14F-4D97-AF65-F5344CB8AC3E}">
        <p14:creationId xmlns:p14="http://schemas.microsoft.com/office/powerpoint/2010/main" val="30353944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6D544716-B0F6-41EA-B04E-529DC29298F8}" type="slidenum">
              <a:rPr lang="es-ES" smtClean="0"/>
              <a:t>17</a:t>
            </a:fld>
            <a:endParaRPr lang="es-ES"/>
          </a:p>
        </p:txBody>
      </p:sp>
    </p:spTree>
    <p:extLst>
      <p:ext uri="{BB962C8B-B14F-4D97-AF65-F5344CB8AC3E}">
        <p14:creationId xmlns:p14="http://schemas.microsoft.com/office/powerpoint/2010/main" val="27509970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6D544716-B0F6-41EA-B04E-529DC29298F8}" type="slidenum">
              <a:rPr lang="es-ES" smtClean="0"/>
              <a:t>18</a:t>
            </a:fld>
            <a:endParaRPr lang="es-ES"/>
          </a:p>
        </p:txBody>
      </p:sp>
    </p:spTree>
    <p:extLst>
      <p:ext uri="{BB962C8B-B14F-4D97-AF65-F5344CB8AC3E}">
        <p14:creationId xmlns:p14="http://schemas.microsoft.com/office/powerpoint/2010/main" val="34219165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6D544716-B0F6-41EA-B04E-529DC29298F8}" type="slidenum">
              <a:rPr lang="es-ES" smtClean="0"/>
              <a:t>19</a:t>
            </a:fld>
            <a:endParaRPr lang="es-ES"/>
          </a:p>
        </p:txBody>
      </p:sp>
    </p:spTree>
    <p:extLst>
      <p:ext uri="{BB962C8B-B14F-4D97-AF65-F5344CB8AC3E}">
        <p14:creationId xmlns:p14="http://schemas.microsoft.com/office/powerpoint/2010/main" val="16557887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6D544716-B0F6-41EA-B04E-529DC29298F8}" type="slidenum">
              <a:rPr lang="es-ES" smtClean="0"/>
              <a:t>20</a:t>
            </a:fld>
            <a:endParaRPr lang="es-ES"/>
          </a:p>
        </p:txBody>
      </p:sp>
    </p:spTree>
    <p:extLst>
      <p:ext uri="{BB962C8B-B14F-4D97-AF65-F5344CB8AC3E}">
        <p14:creationId xmlns:p14="http://schemas.microsoft.com/office/powerpoint/2010/main" val="117409491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b="0" i="0" kern="1200" dirty="0">
                <a:solidFill>
                  <a:schemeClr val="tx1"/>
                </a:solidFill>
                <a:effectLst/>
                <a:latin typeface="+mn-lt"/>
                <a:ea typeface="+mn-ea"/>
                <a:cs typeface="+mn-cs"/>
              </a:rPr>
              <a:t>Los “</a:t>
            </a:r>
            <a:r>
              <a:rPr lang="es-ES" sz="1200" b="0" i="0" kern="1200" dirty="0" err="1">
                <a:solidFill>
                  <a:schemeClr val="tx1"/>
                </a:solidFill>
                <a:effectLst/>
                <a:latin typeface="+mn-lt"/>
                <a:ea typeface="+mn-ea"/>
                <a:cs typeface="+mn-cs"/>
              </a:rPr>
              <a:t>named</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constructors</a:t>
            </a:r>
            <a:r>
              <a:rPr lang="es-ES" sz="1200" b="0" i="0" kern="1200" dirty="0">
                <a:solidFill>
                  <a:schemeClr val="tx1"/>
                </a:solidFill>
                <a:effectLst/>
                <a:latin typeface="+mn-lt"/>
                <a:ea typeface="+mn-ea"/>
                <a:cs typeface="+mn-cs"/>
              </a:rPr>
              <a:t>” o métodos </a:t>
            </a:r>
            <a:r>
              <a:rPr lang="es-ES" sz="1200" b="0" i="0" kern="1200" dirty="0" err="1">
                <a:solidFill>
                  <a:schemeClr val="tx1"/>
                </a:solidFill>
                <a:effectLst/>
                <a:latin typeface="+mn-lt"/>
                <a:ea typeface="+mn-ea"/>
                <a:cs typeface="+mn-cs"/>
              </a:rPr>
              <a:t>factoria</a:t>
            </a:r>
            <a:r>
              <a:rPr lang="es-ES" sz="1200" b="0" i="0" kern="1200" dirty="0">
                <a:solidFill>
                  <a:schemeClr val="tx1"/>
                </a:solidFill>
                <a:effectLst/>
                <a:latin typeface="+mn-lt"/>
                <a:ea typeface="+mn-ea"/>
                <a:cs typeface="+mn-cs"/>
              </a:rPr>
              <a:t> como también son conocidos nos permiten que nuestros constructores sean más semánticos, mas cercano al negocio y mas alejado de lo puramente técnico.</a:t>
            </a:r>
          </a:p>
          <a:p>
            <a:endParaRPr lang="es-ES" sz="1200" b="0" i="0" kern="1200" dirty="0">
              <a:solidFill>
                <a:schemeClr val="tx1"/>
              </a:solidFill>
              <a:effectLst/>
              <a:latin typeface="+mn-lt"/>
              <a:ea typeface="+mn-ea"/>
              <a:cs typeface="+mn-cs"/>
            </a:endParaRPr>
          </a:p>
          <a:p>
            <a:r>
              <a:rPr lang="es-ES" sz="1200" b="0" i="1" kern="1200" dirty="0" err="1">
                <a:solidFill>
                  <a:schemeClr val="tx1"/>
                </a:solidFill>
                <a:effectLst/>
                <a:latin typeface="+mn-lt"/>
                <a:ea typeface="+mn-ea"/>
                <a:cs typeface="+mn-cs"/>
              </a:rPr>
              <a:t>Hue</a:t>
            </a:r>
            <a:r>
              <a:rPr lang="es-ES" sz="1200" b="0" i="0" kern="1200" dirty="0">
                <a:solidFill>
                  <a:schemeClr val="tx1"/>
                </a:solidFill>
                <a:effectLst/>
                <a:latin typeface="+mn-lt"/>
                <a:ea typeface="+mn-ea"/>
                <a:cs typeface="+mn-cs"/>
              </a:rPr>
              <a:t>, </a:t>
            </a:r>
            <a:r>
              <a:rPr lang="es-ES" sz="1200" b="0" i="1" kern="1200" dirty="0" err="1">
                <a:solidFill>
                  <a:schemeClr val="tx1"/>
                </a:solidFill>
                <a:effectLst/>
                <a:latin typeface="+mn-lt"/>
                <a:ea typeface="+mn-ea"/>
                <a:cs typeface="+mn-cs"/>
              </a:rPr>
              <a:t>Saturation</a:t>
            </a:r>
            <a:r>
              <a:rPr lang="es-ES" sz="1200" b="0" i="0" kern="1200" dirty="0">
                <a:solidFill>
                  <a:schemeClr val="tx1"/>
                </a:solidFill>
                <a:effectLst/>
                <a:latin typeface="+mn-lt"/>
                <a:ea typeface="+mn-ea"/>
                <a:cs typeface="+mn-cs"/>
              </a:rPr>
              <a:t>, </a:t>
            </a:r>
            <a:r>
              <a:rPr lang="es-ES" sz="1200" b="0" i="1" kern="1200" dirty="0" err="1">
                <a:solidFill>
                  <a:schemeClr val="tx1"/>
                </a:solidFill>
                <a:effectLst/>
                <a:latin typeface="+mn-lt"/>
                <a:ea typeface="+mn-ea"/>
                <a:cs typeface="+mn-cs"/>
              </a:rPr>
              <a:t>Lightness</a:t>
            </a:r>
            <a:r>
              <a:rPr lang="es-ES" sz="1200" b="0" i="0" kern="1200" dirty="0">
                <a:solidFill>
                  <a:schemeClr val="tx1"/>
                </a:solidFill>
                <a:effectLst/>
                <a:latin typeface="+mn-lt"/>
                <a:ea typeface="+mn-ea"/>
                <a:cs typeface="+mn-cs"/>
              </a:rPr>
              <a:t> – </a:t>
            </a:r>
            <a:r>
              <a:rPr lang="es-ES" sz="1200" b="0" i="0" u="none" strike="noStrike" kern="1200" dirty="0">
                <a:solidFill>
                  <a:schemeClr val="tx1"/>
                </a:solidFill>
                <a:effectLst/>
                <a:latin typeface="+mn-lt"/>
                <a:ea typeface="+mn-ea"/>
                <a:cs typeface="+mn-cs"/>
                <a:hlinkClick r:id="rId3" tooltip="Matiz (color)"/>
              </a:rPr>
              <a:t>Matiz</a:t>
            </a:r>
            <a:r>
              <a:rPr lang="es-ES" sz="1200" b="0" i="0" kern="1200" dirty="0">
                <a:solidFill>
                  <a:schemeClr val="tx1"/>
                </a:solidFill>
                <a:effectLst/>
                <a:latin typeface="+mn-lt"/>
                <a:ea typeface="+mn-ea"/>
                <a:cs typeface="+mn-cs"/>
              </a:rPr>
              <a:t>, </a:t>
            </a:r>
            <a:r>
              <a:rPr lang="es-ES" sz="1200" b="0" i="0" u="none" strike="noStrike" kern="1200" dirty="0">
                <a:solidFill>
                  <a:schemeClr val="tx1"/>
                </a:solidFill>
                <a:effectLst/>
                <a:latin typeface="+mn-lt"/>
                <a:ea typeface="+mn-ea"/>
                <a:cs typeface="+mn-cs"/>
                <a:hlinkClick r:id="rId4"/>
              </a:rPr>
              <a:t>Saturación</a:t>
            </a:r>
            <a:r>
              <a:rPr lang="es-ES" sz="1200" b="0" i="0" kern="1200" dirty="0">
                <a:solidFill>
                  <a:schemeClr val="tx1"/>
                </a:solidFill>
                <a:effectLst/>
                <a:latin typeface="+mn-lt"/>
                <a:ea typeface="+mn-ea"/>
                <a:cs typeface="+mn-cs"/>
              </a:rPr>
              <a:t>, </a:t>
            </a:r>
            <a:r>
              <a:rPr lang="es-ES" sz="1200" b="0" i="0" u="none" strike="noStrike" kern="1200" dirty="0">
                <a:solidFill>
                  <a:schemeClr val="tx1"/>
                </a:solidFill>
                <a:effectLst/>
                <a:latin typeface="+mn-lt"/>
                <a:ea typeface="+mn-ea"/>
                <a:cs typeface="+mn-cs"/>
                <a:hlinkClick r:id="rId5"/>
              </a:rPr>
              <a:t>Luminosidad</a:t>
            </a:r>
            <a:endParaRPr lang="es-ES" sz="1200" kern="1200" dirty="0">
              <a:solidFill>
                <a:schemeClr val="tx1"/>
              </a:solidFill>
              <a:effectLst/>
              <a:latin typeface="+mn-lt"/>
              <a:ea typeface="+mn-ea"/>
              <a:cs typeface="+mn-cs"/>
            </a:endParaRPr>
          </a:p>
          <a:p>
            <a:endParaRPr lang="es-ES" sz="1200" kern="1200" dirty="0">
              <a:solidFill>
                <a:schemeClr val="tx1"/>
              </a:solidFill>
              <a:effectLst/>
              <a:latin typeface="+mn-lt"/>
              <a:ea typeface="+mn-ea"/>
              <a:cs typeface="+mn-cs"/>
            </a:endParaRPr>
          </a:p>
          <a:p>
            <a:r>
              <a:rPr lang="es-ES" sz="1200" kern="1200" dirty="0" err="1">
                <a:solidFill>
                  <a:schemeClr val="tx1"/>
                </a:solidFill>
                <a:effectLst/>
                <a:latin typeface="+mn-lt"/>
                <a:ea typeface="+mn-ea"/>
                <a:cs typeface="+mn-cs"/>
              </a:rPr>
              <a:t>What</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happen</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when</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the</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langues</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not</a:t>
            </a:r>
            <a:r>
              <a:rPr lang="es-ES" sz="1200" kern="1200" dirty="0">
                <a:solidFill>
                  <a:schemeClr val="tx1"/>
                </a:solidFill>
                <a:effectLst/>
                <a:latin typeface="+mn-lt"/>
                <a:ea typeface="+mn-ea"/>
                <a:cs typeface="+mn-cs"/>
              </a:rPr>
              <a:t> Support </a:t>
            </a:r>
            <a:r>
              <a:rPr lang="es-ES" sz="1200" kern="1200" dirty="0" err="1">
                <a:solidFill>
                  <a:schemeClr val="tx1"/>
                </a:solidFill>
                <a:effectLst/>
                <a:latin typeface="+mn-lt"/>
                <a:ea typeface="+mn-ea"/>
                <a:cs typeface="+mn-cs"/>
              </a:rPr>
              <a:t>method</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overloading</a:t>
            </a:r>
            <a:r>
              <a:rPr lang="es-ES" sz="1200" kern="1200" dirty="0">
                <a:solidFill>
                  <a:schemeClr val="tx1"/>
                </a:solidFill>
                <a:effectLst/>
                <a:latin typeface="+mn-lt"/>
                <a:ea typeface="+mn-ea"/>
                <a:cs typeface="+mn-cs"/>
              </a:rPr>
              <a:t>?</a:t>
            </a:r>
          </a:p>
        </p:txBody>
      </p:sp>
      <p:sp>
        <p:nvSpPr>
          <p:cNvPr id="4" name="Slide Number Placeholder 3"/>
          <p:cNvSpPr>
            <a:spLocks noGrp="1"/>
          </p:cNvSpPr>
          <p:nvPr>
            <p:ph type="sldNum" sz="quarter" idx="5"/>
          </p:nvPr>
        </p:nvSpPr>
        <p:spPr/>
        <p:txBody>
          <a:bodyPr/>
          <a:lstStyle/>
          <a:p>
            <a:fld id="{6D544716-B0F6-41EA-B04E-529DC29298F8}" type="slidenum">
              <a:rPr lang="es-ES" smtClean="0"/>
              <a:t>21</a:t>
            </a:fld>
            <a:endParaRPr lang="es-ES"/>
          </a:p>
        </p:txBody>
      </p:sp>
    </p:spTree>
    <p:extLst>
      <p:ext uri="{BB962C8B-B14F-4D97-AF65-F5344CB8AC3E}">
        <p14:creationId xmlns:p14="http://schemas.microsoft.com/office/powerpoint/2010/main" val="36876189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3</a:t>
            </a:fld>
            <a:endParaRPr lang="es-ES"/>
          </a:p>
        </p:txBody>
      </p:sp>
    </p:spTree>
    <p:extLst>
      <p:ext uri="{BB962C8B-B14F-4D97-AF65-F5344CB8AC3E}">
        <p14:creationId xmlns:p14="http://schemas.microsoft.com/office/powerpoint/2010/main" val="23241436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err="1">
                <a:solidFill>
                  <a:schemeClr val="tx1"/>
                </a:solidFill>
                <a:effectLst/>
                <a:latin typeface="+mn-lt"/>
                <a:ea typeface="+mn-ea"/>
                <a:cs typeface="+mn-cs"/>
              </a:rPr>
              <a:t>Optionally</a:t>
            </a:r>
            <a:r>
              <a:rPr lang="es-ES" sz="1200" kern="1200" dirty="0">
                <a:solidFill>
                  <a:schemeClr val="tx1"/>
                </a:solidFill>
                <a:effectLst/>
                <a:latin typeface="+mn-lt"/>
                <a:ea typeface="+mn-ea"/>
                <a:cs typeface="+mn-cs"/>
              </a:rPr>
              <a:t> use </a:t>
            </a:r>
            <a:r>
              <a:rPr lang="es-ES" sz="1200" kern="1200" dirty="0" err="1">
                <a:solidFill>
                  <a:schemeClr val="tx1"/>
                </a:solidFill>
                <a:effectLst/>
                <a:latin typeface="+mn-lt"/>
                <a:ea typeface="+mn-ea"/>
                <a:cs typeface="+mn-cs"/>
              </a:rPr>
              <a:t>the</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private</a:t>
            </a:r>
            <a:r>
              <a:rPr lang="es-ES" sz="1200" kern="1200" dirty="0">
                <a:solidFill>
                  <a:schemeClr val="tx1"/>
                </a:solidFill>
                <a:effectLst/>
                <a:latin typeface="+mn-lt"/>
                <a:ea typeface="+mn-ea"/>
                <a:cs typeface="+mn-cs"/>
              </a:rPr>
              <a:t> constructor </a:t>
            </a:r>
            <a:r>
              <a:rPr lang="es-ES" sz="1200" kern="1200" dirty="0" err="1">
                <a:solidFill>
                  <a:schemeClr val="tx1"/>
                </a:solidFill>
                <a:effectLst/>
                <a:latin typeface="+mn-lt"/>
                <a:ea typeface="+mn-ea"/>
                <a:cs typeface="+mn-cs"/>
              </a:rPr>
              <a:t>to</a:t>
            </a:r>
            <a:r>
              <a:rPr lang="es-ES" sz="1200" kern="1200" dirty="0">
                <a:solidFill>
                  <a:schemeClr val="tx1"/>
                </a:solidFill>
                <a:effectLst/>
                <a:latin typeface="+mn-lt"/>
                <a:ea typeface="+mn-ea"/>
                <a:cs typeface="+mn-cs"/>
              </a:rPr>
              <a:t> enforcé </a:t>
            </a:r>
            <a:r>
              <a:rPr lang="es-ES" sz="1200" kern="1200" dirty="0" err="1">
                <a:solidFill>
                  <a:schemeClr val="tx1"/>
                </a:solidFill>
                <a:effectLst/>
                <a:latin typeface="+mn-lt"/>
                <a:ea typeface="+mn-ea"/>
                <a:cs typeface="+mn-cs"/>
              </a:rPr>
              <a:t>constraints</a:t>
            </a:r>
            <a:r>
              <a:rPr lang="es-ES" sz="1200" kern="1200" dirty="0">
                <a:solidFill>
                  <a:schemeClr val="tx1"/>
                </a:solidFill>
                <a:effectLst/>
                <a:latin typeface="+mn-lt"/>
                <a:ea typeface="+mn-ea"/>
                <a:cs typeface="+mn-cs"/>
              </a:rPr>
              <a:t> .</a:t>
            </a:r>
          </a:p>
          <a:p>
            <a:endParaRPr lang="es-ES" sz="1200" kern="1200" dirty="0">
              <a:solidFill>
                <a:schemeClr val="tx1"/>
              </a:solidFill>
              <a:effectLst/>
              <a:latin typeface="+mn-lt"/>
              <a:ea typeface="+mn-ea"/>
              <a:cs typeface="+mn-cs"/>
            </a:endParaRPr>
          </a:p>
          <a:p>
            <a:r>
              <a:rPr lang="es-ES" sz="1200" kern="1200" dirty="0">
                <a:solidFill>
                  <a:schemeClr val="tx1"/>
                </a:solidFill>
                <a:effectLst/>
                <a:latin typeface="+mn-lt"/>
                <a:ea typeface="+mn-ea"/>
                <a:cs typeface="+mn-cs"/>
              </a:rPr>
              <a:t>Hacer una reserva</a:t>
            </a:r>
          </a:p>
        </p:txBody>
      </p:sp>
      <p:sp>
        <p:nvSpPr>
          <p:cNvPr id="4" name="Slide Number Placeholder 3"/>
          <p:cNvSpPr>
            <a:spLocks noGrp="1"/>
          </p:cNvSpPr>
          <p:nvPr>
            <p:ph type="sldNum" sz="quarter" idx="5"/>
          </p:nvPr>
        </p:nvSpPr>
        <p:spPr/>
        <p:txBody>
          <a:bodyPr/>
          <a:lstStyle/>
          <a:p>
            <a:fld id="{6D544716-B0F6-41EA-B04E-529DC29298F8}" type="slidenum">
              <a:rPr lang="es-ES" smtClean="0"/>
              <a:t>22</a:t>
            </a:fld>
            <a:endParaRPr lang="es-ES"/>
          </a:p>
        </p:txBody>
      </p:sp>
    </p:spTree>
    <p:extLst>
      <p:ext uri="{BB962C8B-B14F-4D97-AF65-F5344CB8AC3E}">
        <p14:creationId xmlns:p14="http://schemas.microsoft.com/office/powerpoint/2010/main" val="4287322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Me gustaría hacer un pedido…</a:t>
            </a:r>
            <a:endParaRPr lang="es-ES" dirty="0"/>
          </a:p>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23</a:t>
            </a:fld>
            <a:endParaRPr lang="es-ES"/>
          </a:p>
        </p:txBody>
      </p:sp>
    </p:spTree>
    <p:extLst>
      <p:ext uri="{BB962C8B-B14F-4D97-AF65-F5344CB8AC3E}">
        <p14:creationId xmlns:p14="http://schemas.microsoft.com/office/powerpoint/2010/main" val="31396253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24</a:t>
            </a:fld>
            <a:endParaRPr lang="es-ES"/>
          </a:p>
        </p:txBody>
      </p:sp>
    </p:spTree>
    <p:extLst>
      <p:ext uri="{BB962C8B-B14F-4D97-AF65-F5344CB8AC3E}">
        <p14:creationId xmlns:p14="http://schemas.microsoft.com/office/powerpoint/2010/main" val="26901790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But now we’ve introduced a way for internal data to get out of the object, for no other reason than to test the constructor. This meaning the test is very close to the implementation of the class</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25</a:t>
            </a:fld>
            <a:endParaRPr lang="es-ES"/>
          </a:p>
        </p:txBody>
      </p:sp>
    </p:spTree>
    <p:extLst>
      <p:ext uri="{BB962C8B-B14F-4D97-AF65-F5344CB8AC3E}">
        <p14:creationId xmlns:p14="http://schemas.microsoft.com/office/powerpoint/2010/main" val="2123345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26</a:t>
            </a:fld>
            <a:endParaRPr lang="es-ES"/>
          </a:p>
        </p:txBody>
      </p:sp>
    </p:spTree>
    <p:extLst>
      <p:ext uri="{BB962C8B-B14F-4D97-AF65-F5344CB8AC3E}">
        <p14:creationId xmlns:p14="http://schemas.microsoft.com/office/powerpoint/2010/main" val="33652822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 entity may change over time, but all this time it should be the same object that undergoes all the </a:t>
            </a:r>
            <a:r>
              <a:rPr lang="en-US" sz="1200" kern="1200" dirty="0" err="1">
                <a:solidFill>
                  <a:schemeClr val="tx1"/>
                </a:solidFill>
                <a:effectLst/>
                <a:latin typeface="+mn-lt"/>
                <a:ea typeface="+mn-ea"/>
                <a:cs typeface="+mn-cs"/>
              </a:rPr>
              <a:t>changes.That’s</a:t>
            </a:r>
            <a:r>
              <a:rPr lang="en-US" sz="1200" kern="1200" dirty="0">
                <a:solidFill>
                  <a:schemeClr val="tx1"/>
                </a:solidFill>
                <a:effectLst/>
                <a:latin typeface="+mn-lt"/>
                <a:ea typeface="+mn-ea"/>
                <a:cs typeface="+mn-cs"/>
              </a:rPr>
              <a:t> why an entity needs to be identifiable. When creating it we give it an identifier.</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This identifier can be used by the entity’s repository to save the object. Later on we can use that same identifier to retrieve it from the repository, after which it can be modified again.</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Given that the state of an entity changes over time, entities are mutable objects. They come with specific rules for their implementation. The methods that change the entity’s state should have a void return type and their names should be in the imperative form</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27</a:t>
            </a:fld>
            <a:endParaRPr lang="es-ES"/>
          </a:p>
        </p:txBody>
      </p:sp>
    </p:spTree>
    <p:extLst>
      <p:ext uri="{BB962C8B-B14F-4D97-AF65-F5344CB8AC3E}">
        <p14:creationId xmlns:p14="http://schemas.microsoft.com/office/powerpoint/2010/main" val="13338918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But now we’ve introduced a way for internal data to get out of the object, for no other reason than to test the status has changed.</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28</a:t>
            </a:fld>
            <a:endParaRPr lang="es-ES"/>
          </a:p>
        </p:txBody>
      </p:sp>
    </p:spTree>
    <p:extLst>
      <p:ext uri="{BB962C8B-B14F-4D97-AF65-F5344CB8AC3E}">
        <p14:creationId xmlns:p14="http://schemas.microsoft.com/office/powerpoint/2010/main" val="107293322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29</a:t>
            </a:fld>
            <a:endParaRPr lang="es-ES"/>
          </a:p>
        </p:txBody>
      </p:sp>
    </p:spTree>
    <p:extLst>
      <p:ext uri="{BB962C8B-B14F-4D97-AF65-F5344CB8AC3E}">
        <p14:creationId xmlns:p14="http://schemas.microsoft.com/office/powerpoint/2010/main" val="38222486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30</a:t>
            </a:fld>
            <a:endParaRPr lang="es-ES"/>
          </a:p>
        </p:txBody>
      </p:sp>
    </p:spTree>
    <p:extLst>
      <p:ext uri="{BB962C8B-B14F-4D97-AF65-F5344CB8AC3E}">
        <p14:creationId xmlns:p14="http://schemas.microsoft.com/office/powerpoint/2010/main" val="3697262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31</a:t>
            </a:fld>
            <a:endParaRPr lang="es-ES"/>
          </a:p>
        </p:txBody>
      </p:sp>
    </p:spTree>
    <p:extLst>
      <p:ext uri="{BB962C8B-B14F-4D97-AF65-F5344CB8AC3E}">
        <p14:creationId xmlns:p14="http://schemas.microsoft.com/office/powerpoint/2010/main" val="36201006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4</a:t>
            </a:fld>
            <a:endParaRPr lang="es-ES"/>
          </a:p>
        </p:txBody>
      </p:sp>
    </p:spTree>
    <p:extLst>
      <p:ext uri="{BB962C8B-B14F-4D97-AF65-F5344CB8AC3E}">
        <p14:creationId xmlns:p14="http://schemas.microsoft.com/office/powerpoint/2010/main" val="13852169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Una vez que hemos instanciado un objeto ya estamos listo para usarlo. Los objetos suelen tener comportamientos: nos pueden dar información, pueden ejecutar una tarea por nosotros… Estos comportamientos se implementarán a través de métodos. Antes de entrar a discutir sobre como recuperamos la información o ejecutamos tareas vamos a discutir primero algo que los métodos deben tener en común: "Una plantilla para su implementación"</a:t>
            </a:r>
          </a:p>
        </p:txBody>
      </p:sp>
      <p:sp>
        <p:nvSpPr>
          <p:cNvPr id="4" name="Slide Number Placeholder 3"/>
          <p:cNvSpPr>
            <a:spLocks noGrp="1"/>
          </p:cNvSpPr>
          <p:nvPr>
            <p:ph type="sldNum" sz="quarter" idx="5"/>
          </p:nvPr>
        </p:nvSpPr>
        <p:spPr/>
        <p:txBody>
          <a:bodyPr/>
          <a:lstStyle/>
          <a:p>
            <a:fld id="{6D544716-B0F6-41EA-B04E-529DC29298F8}" type="slidenum">
              <a:rPr lang="es-ES" smtClean="0"/>
              <a:t>32</a:t>
            </a:fld>
            <a:endParaRPr lang="es-ES"/>
          </a:p>
        </p:txBody>
      </p:sp>
    </p:spTree>
    <p:extLst>
      <p:ext uri="{BB962C8B-B14F-4D97-AF65-F5344CB8AC3E}">
        <p14:creationId xmlns:p14="http://schemas.microsoft.com/office/powerpoint/2010/main" val="21816304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El primer paso será verificar que los argumentos que nos provee el cliente son válidos y que podemos usarlos para completar la tarea. Haz todos los chequeos que sean necesarios y lanza las excepciones que sean necesarias.</a:t>
            </a:r>
          </a:p>
        </p:txBody>
      </p:sp>
      <p:sp>
        <p:nvSpPr>
          <p:cNvPr id="4" name="Slide Number Placeholder 3"/>
          <p:cNvSpPr>
            <a:spLocks noGrp="1"/>
          </p:cNvSpPr>
          <p:nvPr>
            <p:ph type="sldNum" sz="quarter" idx="5"/>
          </p:nvPr>
        </p:nvSpPr>
        <p:spPr/>
        <p:txBody>
          <a:bodyPr/>
          <a:lstStyle/>
          <a:p>
            <a:fld id="{6D544716-B0F6-41EA-B04E-529DC29298F8}" type="slidenum">
              <a:rPr lang="es-ES" smtClean="0"/>
              <a:t>33</a:t>
            </a:fld>
            <a:endParaRPr lang="es-ES"/>
          </a:p>
        </p:txBody>
      </p:sp>
    </p:spTree>
    <p:extLst>
      <p:ext uri="{BB962C8B-B14F-4D97-AF65-F5344CB8AC3E}">
        <p14:creationId xmlns:p14="http://schemas.microsoft.com/office/powerpoint/2010/main" val="1885333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Incluso cuando hemos pasado las </a:t>
            </a:r>
            <a:r>
              <a:rPr lang="es-ES" sz="1200" kern="1200" dirty="0" err="1">
                <a:solidFill>
                  <a:schemeClr val="tx1"/>
                </a:solidFill>
                <a:effectLst/>
                <a:latin typeface="+mn-lt"/>
                <a:ea typeface="+mn-ea"/>
                <a:cs typeface="+mn-cs"/>
              </a:rPr>
              <a:t>pre-condiciones</a:t>
            </a:r>
            <a:r>
              <a:rPr lang="es-ES" sz="1200" kern="1200" dirty="0">
                <a:solidFill>
                  <a:schemeClr val="tx1"/>
                </a:solidFill>
                <a:effectLst/>
                <a:latin typeface="+mn-lt"/>
                <a:ea typeface="+mn-ea"/>
                <a:cs typeface="+mn-cs"/>
              </a:rPr>
              <a:t> las cosas pueden ir mal. Por ejemplo en el caso del email, puede ser que el email sea válido pero cuando vamos a las base de datos a buscar un usuario por ese email puede ser que no exista. En este caso deberíamos lanzar otro tipo de excepción (Recuerda que para caso de </a:t>
            </a:r>
            <a:r>
              <a:rPr lang="es-ES" sz="1200" kern="1200" dirty="0" err="1">
                <a:solidFill>
                  <a:schemeClr val="tx1"/>
                </a:solidFill>
                <a:effectLst/>
                <a:latin typeface="+mn-lt"/>
                <a:ea typeface="+mn-ea"/>
                <a:cs typeface="+mn-cs"/>
              </a:rPr>
              <a:t>pre-condiciones</a:t>
            </a:r>
            <a:r>
              <a:rPr lang="es-ES" sz="1200" kern="1200" dirty="0">
                <a:solidFill>
                  <a:schemeClr val="tx1"/>
                </a:solidFill>
                <a:effectLst/>
                <a:latin typeface="+mn-lt"/>
                <a:ea typeface="+mn-ea"/>
                <a:cs typeface="+mn-cs"/>
              </a:rPr>
              <a:t> normalmente utilizamos excepciones del </a:t>
            </a:r>
            <a:r>
              <a:rPr lang="es-ES" sz="1200" kern="1200" dirty="0" err="1">
                <a:solidFill>
                  <a:schemeClr val="tx1"/>
                </a:solidFill>
                <a:effectLst/>
                <a:latin typeface="+mn-lt"/>
                <a:ea typeface="+mn-ea"/>
                <a:cs typeface="+mn-cs"/>
              </a:rPr>
              <a:t>framework</a:t>
            </a:r>
            <a:r>
              <a:rPr lang="es-ES" sz="1200" kern="1200" dirty="0">
                <a:solidFill>
                  <a:schemeClr val="tx1"/>
                </a:solidFill>
                <a:effectLst/>
                <a:latin typeface="+mn-lt"/>
                <a:ea typeface="+mn-ea"/>
                <a:cs typeface="+mn-cs"/>
              </a:rPr>
              <a:t>) personalizada que indica que no se trata de un error por argumentos inválidos. Estos tipos de excepciones indican que ha ocurrido un error por algún tipo de condición que puede ser manejado en tiempo de ejecución:</a:t>
            </a:r>
          </a:p>
        </p:txBody>
      </p:sp>
      <p:sp>
        <p:nvSpPr>
          <p:cNvPr id="4" name="Slide Number Placeholder 3"/>
          <p:cNvSpPr>
            <a:spLocks noGrp="1"/>
          </p:cNvSpPr>
          <p:nvPr>
            <p:ph type="sldNum" sz="quarter" idx="5"/>
          </p:nvPr>
        </p:nvSpPr>
        <p:spPr/>
        <p:txBody>
          <a:bodyPr/>
          <a:lstStyle/>
          <a:p>
            <a:fld id="{6D544716-B0F6-41EA-B04E-529DC29298F8}" type="slidenum">
              <a:rPr lang="es-ES" smtClean="0"/>
              <a:t>34</a:t>
            </a:fld>
            <a:endParaRPr lang="es-ES"/>
          </a:p>
        </p:txBody>
      </p:sp>
    </p:spTree>
    <p:extLst>
      <p:ext uri="{BB962C8B-B14F-4D97-AF65-F5344CB8AC3E}">
        <p14:creationId xmlns:p14="http://schemas.microsoft.com/office/powerpoint/2010/main" val="15315964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35</a:t>
            </a:fld>
            <a:endParaRPr lang="es-ES"/>
          </a:p>
        </p:txBody>
      </p:sp>
    </p:spTree>
    <p:extLst>
      <p:ext uri="{BB962C8B-B14F-4D97-AF65-F5344CB8AC3E}">
        <p14:creationId xmlns:p14="http://schemas.microsoft.com/office/powerpoint/2010/main" val="3808833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36</a:t>
            </a:fld>
            <a:endParaRPr lang="es-ES"/>
          </a:p>
        </p:txBody>
      </p:sp>
    </p:spTree>
    <p:extLst>
      <p:ext uri="{BB962C8B-B14F-4D97-AF65-F5344CB8AC3E}">
        <p14:creationId xmlns:p14="http://schemas.microsoft.com/office/powerpoint/2010/main" val="2330545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37</a:t>
            </a:fld>
            <a:endParaRPr lang="es-ES"/>
          </a:p>
        </p:txBody>
      </p:sp>
    </p:spTree>
    <p:extLst>
      <p:ext uri="{BB962C8B-B14F-4D97-AF65-F5344CB8AC3E}">
        <p14:creationId xmlns:p14="http://schemas.microsoft.com/office/powerpoint/2010/main" val="256981093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38</a:t>
            </a:fld>
            <a:endParaRPr lang="es-ES"/>
          </a:p>
        </p:txBody>
      </p:sp>
    </p:spTree>
    <p:extLst>
      <p:ext uri="{BB962C8B-B14F-4D97-AF65-F5344CB8AC3E}">
        <p14:creationId xmlns:p14="http://schemas.microsoft.com/office/powerpoint/2010/main" val="153155846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39</a:t>
            </a:fld>
            <a:endParaRPr lang="es-ES"/>
          </a:p>
        </p:txBody>
      </p:sp>
    </p:spTree>
    <p:extLst>
      <p:ext uri="{BB962C8B-B14F-4D97-AF65-F5344CB8AC3E}">
        <p14:creationId xmlns:p14="http://schemas.microsoft.com/office/powerpoint/2010/main" val="148755191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40</a:t>
            </a:fld>
            <a:endParaRPr lang="es-ES"/>
          </a:p>
        </p:txBody>
      </p:sp>
    </p:spTree>
    <p:extLst>
      <p:ext uri="{BB962C8B-B14F-4D97-AF65-F5344CB8AC3E}">
        <p14:creationId xmlns:p14="http://schemas.microsoft.com/office/powerpoint/2010/main" val="246283847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Anteriormente hemos visto  los métodos de tipo comando. Se caracterizan por no retornar un valor (</a:t>
            </a:r>
            <a:r>
              <a:rPr lang="es-ES" sz="1200" kern="1200" dirty="0" err="1">
                <a:solidFill>
                  <a:schemeClr val="tx1"/>
                </a:solidFill>
                <a:effectLst/>
                <a:latin typeface="+mn-lt"/>
                <a:ea typeface="+mn-ea"/>
                <a:cs typeface="+mn-cs"/>
              </a:rPr>
              <a:t>void</a:t>
            </a:r>
            <a:r>
              <a:rPr lang="es-ES" sz="1200" kern="1200" dirty="0">
                <a:solidFill>
                  <a:schemeClr val="tx1"/>
                </a:solidFill>
                <a:effectLst/>
                <a:latin typeface="+mn-lt"/>
                <a:ea typeface="+mn-ea"/>
                <a:cs typeface="+mn-cs"/>
              </a:rPr>
              <a:t>) y cambiar el estado (mutar). Este tipo de métodos no debería n usarse para recuperar información. Si quieres recuperar información de un objeto deberías crear un método para tal propósito. En el caso de lenguajes de C# tenemos las propiedades </a:t>
            </a:r>
            <a:r>
              <a:rPr lang="es-ES" sz="1200" kern="1200" dirty="0" err="1">
                <a:solidFill>
                  <a:schemeClr val="tx1"/>
                </a:solidFill>
                <a:effectLst/>
                <a:latin typeface="+mn-lt"/>
                <a:ea typeface="+mn-ea"/>
                <a:cs typeface="+mn-cs"/>
              </a:rPr>
              <a:t>automaticas</a:t>
            </a:r>
            <a:r>
              <a:rPr lang="es-ES" sz="1200" kern="1200" dirty="0">
                <a:solidFill>
                  <a:schemeClr val="tx1"/>
                </a:solidFill>
                <a:effectLst/>
                <a:latin typeface="+mn-lt"/>
                <a:ea typeface="+mn-ea"/>
                <a:cs typeface="+mn-cs"/>
              </a:rPr>
              <a:t> que es un tipo de azúcar </a:t>
            </a:r>
            <a:r>
              <a:rPr lang="es-ES" sz="1200" kern="1200" dirty="0" err="1">
                <a:solidFill>
                  <a:schemeClr val="tx1"/>
                </a:solidFill>
                <a:effectLst/>
                <a:latin typeface="+mn-lt"/>
                <a:ea typeface="+mn-ea"/>
                <a:cs typeface="+mn-cs"/>
              </a:rPr>
              <a:t>sintactico</a:t>
            </a:r>
            <a:r>
              <a:rPr lang="es-ES" sz="1200" kern="1200" dirty="0">
                <a:solidFill>
                  <a:schemeClr val="tx1"/>
                </a:solidFill>
                <a:effectLst/>
                <a:latin typeface="+mn-lt"/>
                <a:ea typeface="+mn-ea"/>
                <a:cs typeface="+mn-cs"/>
              </a:rPr>
              <a:t> que en ocasiones nos ahorra tener que crea </a:t>
            </a:r>
            <a:r>
              <a:rPr lang="es-ES" sz="1200" kern="1200" dirty="0" err="1">
                <a:solidFill>
                  <a:schemeClr val="tx1"/>
                </a:solidFill>
                <a:effectLst/>
                <a:latin typeface="+mn-lt"/>
                <a:ea typeface="+mn-ea"/>
                <a:cs typeface="+mn-cs"/>
              </a:rPr>
              <a:t>getters</a:t>
            </a:r>
            <a:r>
              <a:rPr lang="es-ES" sz="1200" kern="1200" dirty="0">
                <a:solidFill>
                  <a:schemeClr val="tx1"/>
                </a:solidFill>
                <a:effectLst/>
                <a:latin typeface="+mn-lt"/>
                <a:ea typeface="+mn-ea"/>
                <a:cs typeface="+mn-cs"/>
              </a:rPr>
              <a:t>/</a:t>
            </a:r>
            <a:r>
              <a:rPr lang="es-ES" sz="1200" kern="1200" dirty="0" err="1">
                <a:solidFill>
                  <a:schemeClr val="tx1"/>
                </a:solidFill>
                <a:effectLst/>
                <a:latin typeface="+mn-lt"/>
                <a:ea typeface="+mn-ea"/>
                <a:cs typeface="+mn-cs"/>
              </a:rPr>
              <a:t>setters</a:t>
            </a:r>
            <a:r>
              <a:rPr lang="es-ES" sz="1200" kern="1200" dirty="0">
                <a:solidFill>
                  <a:schemeClr val="tx1"/>
                </a:solidFill>
                <a:effectLst/>
                <a:latin typeface="+mn-lt"/>
                <a:ea typeface="+mn-ea"/>
                <a:cs typeface="+mn-cs"/>
              </a:rPr>
              <a:t>. Estos tipos de métodos tiene un tipo de retorno específico y no se les permite producir cambios en el estado del objeto.</a:t>
            </a:r>
          </a:p>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41</a:t>
            </a:fld>
            <a:endParaRPr lang="es-ES"/>
          </a:p>
        </p:txBody>
      </p:sp>
    </p:spTree>
    <p:extLst>
      <p:ext uri="{BB962C8B-B14F-4D97-AF65-F5344CB8AC3E}">
        <p14:creationId xmlns:p14="http://schemas.microsoft.com/office/powerpoint/2010/main" val="8562745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5</a:t>
            </a:fld>
            <a:endParaRPr lang="es-ES"/>
          </a:p>
        </p:txBody>
      </p:sp>
    </p:spTree>
    <p:extLst>
      <p:ext uri="{BB962C8B-B14F-4D97-AF65-F5344CB8AC3E}">
        <p14:creationId xmlns:p14="http://schemas.microsoft.com/office/powerpoint/2010/main" val="169076386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Como podemos observar el método </a:t>
            </a:r>
            <a:r>
              <a:rPr lang="es-ES" sz="1200" b="1" kern="1200" dirty="0" err="1">
                <a:solidFill>
                  <a:schemeClr val="tx1"/>
                </a:solidFill>
                <a:effectLst/>
                <a:latin typeface="+mn-lt"/>
                <a:ea typeface="+mn-ea"/>
                <a:cs typeface="+mn-cs"/>
              </a:rPr>
              <a:t>Increment</a:t>
            </a:r>
            <a:r>
              <a:rPr lang="es-ES" sz="1200" kern="1200" dirty="0">
                <a:solidFill>
                  <a:schemeClr val="tx1"/>
                </a:solidFill>
                <a:effectLst/>
                <a:latin typeface="+mn-lt"/>
                <a:ea typeface="+mn-ea"/>
                <a:cs typeface="+mn-cs"/>
              </a:rPr>
              <a:t> (imperativo) ha sido renombrado para denotar que lo que hace es devolver un contador incrementado.</a:t>
            </a:r>
          </a:p>
        </p:txBody>
      </p:sp>
      <p:sp>
        <p:nvSpPr>
          <p:cNvPr id="4" name="Slide Number Placeholder 3"/>
          <p:cNvSpPr>
            <a:spLocks noGrp="1"/>
          </p:cNvSpPr>
          <p:nvPr>
            <p:ph type="sldNum" sz="quarter" idx="5"/>
          </p:nvPr>
        </p:nvSpPr>
        <p:spPr/>
        <p:txBody>
          <a:bodyPr/>
          <a:lstStyle/>
          <a:p>
            <a:fld id="{6D544716-B0F6-41EA-B04E-529DC29298F8}" type="slidenum">
              <a:rPr lang="es-ES" smtClean="0"/>
              <a:t>42</a:t>
            </a:fld>
            <a:endParaRPr lang="es-ES"/>
          </a:p>
        </p:txBody>
      </p:sp>
    </p:spTree>
    <p:extLst>
      <p:ext uri="{BB962C8B-B14F-4D97-AF65-F5344CB8AC3E}">
        <p14:creationId xmlns:p14="http://schemas.microsoft.com/office/powerpoint/2010/main" val="317079999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43</a:t>
            </a:fld>
            <a:endParaRPr lang="es-ES"/>
          </a:p>
        </p:txBody>
      </p:sp>
    </p:spTree>
    <p:extLst>
      <p:ext uri="{BB962C8B-B14F-4D97-AF65-F5344CB8AC3E}">
        <p14:creationId xmlns:p14="http://schemas.microsoft.com/office/powerpoint/2010/main" val="155855735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Aquí el </a:t>
            </a:r>
            <a:r>
              <a:rPr lang="es-ES" sz="1200" b="1" kern="1200" dirty="0" err="1">
                <a:solidFill>
                  <a:schemeClr val="tx1"/>
                </a:solidFill>
                <a:effectLst/>
                <a:latin typeface="+mn-lt"/>
                <a:ea typeface="+mn-ea"/>
                <a:cs typeface="+mn-cs"/>
              </a:rPr>
              <a:t>naming</a:t>
            </a:r>
            <a:r>
              <a:rPr lang="es-ES" sz="1200" kern="1200" dirty="0">
                <a:solidFill>
                  <a:schemeClr val="tx1"/>
                </a:solidFill>
                <a:effectLst/>
                <a:latin typeface="+mn-lt"/>
                <a:ea typeface="+mn-ea"/>
                <a:cs typeface="+mn-cs"/>
              </a:rPr>
              <a:t> es bastante importante. No usamos el nombre </a:t>
            </a:r>
            <a:r>
              <a:rPr lang="es-ES" sz="1200" kern="1200" dirty="0" err="1">
                <a:solidFill>
                  <a:schemeClr val="tx1"/>
                </a:solidFill>
                <a:effectLst/>
                <a:latin typeface="+mn-lt"/>
                <a:ea typeface="+mn-ea"/>
                <a:cs typeface="+mn-cs"/>
              </a:rPr>
              <a:t>CountItems</a:t>
            </a:r>
            <a:r>
              <a:rPr lang="es-ES" sz="1200" kern="1200" dirty="0">
                <a:solidFill>
                  <a:schemeClr val="tx1"/>
                </a:solidFill>
                <a:effectLst/>
                <a:latin typeface="+mn-lt"/>
                <a:ea typeface="+mn-ea"/>
                <a:cs typeface="+mn-cs"/>
              </a:rPr>
              <a:t>() porque ese nombre suena a comando </a:t>
            </a:r>
            <a:r>
              <a:rPr lang="es-ES" sz="1200" kern="1200" dirty="0" err="1">
                <a:solidFill>
                  <a:schemeClr val="tx1"/>
                </a:solidFill>
                <a:effectLst/>
                <a:latin typeface="+mn-lt"/>
                <a:ea typeface="+mn-ea"/>
                <a:cs typeface="+mn-cs"/>
              </a:rPr>
              <a:t>diciendole</a:t>
            </a:r>
            <a:r>
              <a:rPr lang="es-ES" sz="1200" kern="1200" dirty="0">
                <a:solidFill>
                  <a:schemeClr val="tx1"/>
                </a:solidFill>
                <a:effectLst/>
                <a:latin typeface="+mn-lt"/>
                <a:ea typeface="+mn-ea"/>
                <a:cs typeface="+mn-cs"/>
              </a:rPr>
              <a:t> al objeto que debe hacer. En su lugar lo llamamos </a:t>
            </a:r>
            <a:r>
              <a:rPr lang="es-ES" sz="1200" kern="1200" dirty="0" err="1">
                <a:solidFill>
                  <a:schemeClr val="tx1"/>
                </a:solidFill>
                <a:effectLst/>
                <a:latin typeface="+mn-lt"/>
                <a:ea typeface="+mn-ea"/>
                <a:cs typeface="+mn-cs"/>
              </a:rPr>
              <a:t>ItemsCount</a:t>
            </a:r>
            <a:r>
              <a:rPr lang="es-ES" sz="1200" kern="1200" dirty="0">
                <a:solidFill>
                  <a:schemeClr val="tx1"/>
                </a:solidFill>
                <a:effectLst/>
                <a:latin typeface="+mn-lt"/>
                <a:ea typeface="+mn-ea"/>
                <a:cs typeface="+mn-cs"/>
              </a:rPr>
              <a:t>() que hace que el recuento de elementos es un aspecto del carrito de la compra del que solo a través de él puedes averiguar su valor.</a:t>
            </a:r>
          </a:p>
        </p:txBody>
      </p:sp>
      <p:sp>
        <p:nvSpPr>
          <p:cNvPr id="4" name="Slide Number Placeholder 3"/>
          <p:cNvSpPr>
            <a:spLocks noGrp="1"/>
          </p:cNvSpPr>
          <p:nvPr>
            <p:ph type="sldNum" sz="quarter" idx="5"/>
          </p:nvPr>
        </p:nvSpPr>
        <p:spPr/>
        <p:txBody>
          <a:bodyPr/>
          <a:lstStyle/>
          <a:p>
            <a:fld id="{6D544716-B0F6-41EA-B04E-529DC29298F8}" type="slidenum">
              <a:rPr lang="es-ES" smtClean="0"/>
              <a:t>44</a:t>
            </a:fld>
            <a:endParaRPr lang="es-ES"/>
          </a:p>
        </p:txBody>
      </p:sp>
    </p:spTree>
    <p:extLst>
      <p:ext uri="{BB962C8B-B14F-4D97-AF65-F5344CB8AC3E}">
        <p14:creationId xmlns:p14="http://schemas.microsoft.com/office/powerpoint/2010/main" val="385064210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Tell-Don't-Ask is a principle that reminds us that rather than asking an object for data and acting on that data, we should instead tell an object what to do. This encourages to move behavior into an object to go with the data.</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45</a:t>
            </a:fld>
            <a:endParaRPr lang="es-ES"/>
          </a:p>
        </p:txBody>
      </p:sp>
    </p:spTree>
    <p:extLst>
      <p:ext uri="{BB962C8B-B14F-4D97-AF65-F5344CB8AC3E}">
        <p14:creationId xmlns:p14="http://schemas.microsoft.com/office/powerpoint/2010/main" val="397102743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Tell-Don't-Ask is a principle that reminds us that rather than asking an object for data and acting on that data, we should instead tell an object what to do. This encourages to move behavior into an object to go with the data.</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46</a:t>
            </a:fld>
            <a:endParaRPr lang="es-ES"/>
          </a:p>
        </p:txBody>
      </p:sp>
    </p:spTree>
    <p:extLst>
      <p:ext uri="{BB962C8B-B14F-4D97-AF65-F5344CB8AC3E}">
        <p14:creationId xmlns:p14="http://schemas.microsoft.com/office/powerpoint/2010/main" val="63427176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47</a:t>
            </a:fld>
            <a:endParaRPr lang="es-ES"/>
          </a:p>
        </p:txBody>
      </p:sp>
    </p:spTree>
    <p:extLst>
      <p:ext uri="{BB962C8B-B14F-4D97-AF65-F5344CB8AC3E}">
        <p14:creationId xmlns:p14="http://schemas.microsoft.com/office/powerpoint/2010/main" val="321681582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48</a:t>
            </a:fld>
            <a:endParaRPr lang="es-ES"/>
          </a:p>
        </p:txBody>
      </p:sp>
    </p:spTree>
    <p:extLst>
      <p:ext uri="{BB962C8B-B14F-4D97-AF65-F5344CB8AC3E}">
        <p14:creationId xmlns:p14="http://schemas.microsoft.com/office/powerpoint/2010/main" val="409445602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Making every dependency available as a constructor argument will make the service ready for use immediately after instantiation. No further setup will be </a:t>
            </a:r>
            <a:r>
              <a:rPr lang="en-US" sz="1200" kern="1200" dirty="0" err="1">
                <a:solidFill>
                  <a:schemeClr val="tx1"/>
                </a:solidFill>
                <a:effectLst/>
                <a:latin typeface="+mn-lt"/>
                <a:ea typeface="+mn-ea"/>
                <a:cs typeface="+mn-cs"/>
              </a:rPr>
              <a:t>required,and</a:t>
            </a:r>
            <a:r>
              <a:rPr lang="en-US" sz="1200" kern="1200" dirty="0">
                <a:solidFill>
                  <a:schemeClr val="tx1"/>
                </a:solidFill>
                <a:effectLst/>
                <a:latin typeface="+mn-lt"/>
                <a:ea typeface="+mn-ea"/>
                <a:cs typeface="+mn-cs"/>
              </a:rPr>
              <a:t> no mistakes can be made with that.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Sometimes a service needs some configuration values, like a location for storing files, or credentials for connecting to an external service. Inject such configuration values as constructor arguments too</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49</a:t>
            </a:fld>
            <a:endParaRPr lang="es-ES"/>
          </a:p>
        </p:txBody>
      </p:sp>
    </p:spTree>
    <p:extLst>
      <p:ext uri="{BB962C8B-B14F-4D97-AF65-F5344CB8AC3E}">
        <p14:creationId xmlns:p14="http://schemas.microsoft.com/office/powerpoint/2010/main" val="305748228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El problema de esto es que complicamos el código de la clase </a:t>
            </a:r>
            <a:r>
              <a:rPr lang="es-ES" sz="1200" kern="1200" dirty="0" err="1">
                <a:solidFill>
                  <a:schemeClr val="tx1"/>
                </a:solidFill>
                <a:effectLst/>
                <a:latin typeface="+mn-lt"/>
                <a:ea typeface="+mn-ea"/>
                <a:cs typeface="+mn-cs"/>
              </a:rPr>
              <a:t>FileLogger</a:t>
            </a:r>
            <a:r>
              <a:rPr lang="es-ES" sz="1200" kern="1200" dirty="0">
                <a:solidFill>
                  <a:schemeClr val="tx1"/>
                </a:solidFill>
                <a:effectLst/>
                <a:latin typeface="+mn-lt"/>
                <a:ea typeface="+mn-ea"/>
                <a:cs typeface="+mn-cs"/>
              </a:rPr>
              <a:t> porque cada vez que queramos hacer uso del </a:t>
            </a:r>
            <a:r>
              <a:rPr lang="es-ES" sz="1200" kern="1200" dirty="0" err="1">
                <a:solidFill>
                  <a:schemeClr val="tx1"/>
                </a:solidFill>
                <a:effectLst/>
                <a:latin typeface="+mn-lt"/>
                <a:ea typeface="+mn-ea"/>
                <a:cs typeface="+mn-cs"/>
              </a:rPr>
              <a:t>formatter</a:t>
            </a:r>
            <a:r>
              <a:rPr lang="es-ES" sz="1200" kern="1200" dirty="0">
                <a:solidFill>
                  <a:schemeClr val="tx1"/>
                </a:solidFill>
                <a:effectLst/>
                <a:latin typeface="+mn-lt"/>
                <a:ea typeface="+mn-ea"/>
                <a:cs typeface="+mn-cs"/>
              </a:rPr>
              <a:t> debemos comprobar si no es nulo, de lo contrario recibiremos un maravilloso </a:t>
            </a:r>
            <a:r>
              <a:rPr lang="es-ES" sz="1200" kern="1200" dirty="0" err="1">
                <a:solidFill>
                  <a:schemeClr val="tx1"/>
                </a:solidFill>
                <a:effectLst/>
                <a:latin typeface="+mn-lt"/>
                <a:ea typeface="+mn-ea"/>
                <a:cs typeface="+mn-cs"/>
              </a:rPr>
              <a:t>NulReferenceException</a:t>
            </a:r>
            <a:r>
              <a:rPr lang="es-ES" sz="1200" kern="1200" dirty="0">
                <a:solidFill>
                  <a:schemeClr val="tx1"/>
                </a:solidFill>
                <a:effectLst/>
                <a:latin typeface="+mn-lt"/>
                <a:ea typeface="+mn-ea"/>
                <a:cs typeface="+mn-cs"/>
              </a:rPr>
              <a:t>. Para evitar este tipo de solución alternativa para las dependencias opcionales, cada dependencia debe ser requerida.</a:t>
            </a:r>
          </a:p>
        </p:txBody>
      </p:sp>
      <p:sp>
        <p:nvSpPr>
          <p:cNvPr id="4" name="Slide Number Placeholder 3"/>
          <p:cNvSpPr>
            <a:spLocks noGrp="1"/>
          </p:cNvSpPr>
          <p:nvPr>
            <p:ph type="sldNum" sz="quarter" idx="5"/>
          </p:nvPr>
        </p:nvSpPr>
        <p:spPr/>
        <p:txBody>
          <a:bodyPr/>
          <a:lstStyle/>
          <a:p>
            <a:fld id="{6D544716-B0F6-41EA-B04E-529DC29298F8}" type="slidenum">
              <a:rPr lang="es-ES" smtClean="0"/>
              <a:t>50</a:t>
            </a:fld>
            <a:endParaRPr lang="es-ES"/>
          </a:p>
        </p:txBody>
      </p:sp>
    </p:spTree>
    <p:extLst>
      <p:ext uri="{BB962C8B-B14F-4D97-AF65-F5344CB8AC3E}">
        <p14:creationId xmlns:p14="http://schemas.microsoft.com/office/powerpoint/2010/main" val="342256028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En el caso de valores de configuración es lo mismo. no queda claro en qué archivo se escribirán los mensajes. La situación empeora si el valor predeterminado se oculta dentro del código.</a:t>
            </a:r>
          </a:p>
        </p:txBody>
      </p:sp>
      <p:sp>
        <p:nvSpPr>
          <p:cNvPr id="4" name="Slide Number Placeholder 3"/>
          <p:cNvSpPr>
            <a:spLocks noGrp="1"/>
          </p:cNvSpPr>
          <p:nvPr>
            <p:ph type="sldNum" sz="quarter" idx="5"/>
          </p:nvPr>
        </p:nvSpPr>
        <p:spPr/>
        <p:txBody>
          <a:bodyPr/>
          <a:lstStyle/>
          <a:p>
            <a:fld id="{6D544716-B0F6-41EA-B04E-529DC29298F8}" type="slidenum">
              <a:rPr lang="es-ES" smtClean="0"/>
              <a:t>51</a:t>
            </a:fld>
            <a:endParaRPr lang="es-ES"/>
          </a:p>
        </p:txBody>
      </p:sp>
    </p:spTree>
    <p:extLst>
      <p:ext uri="{BB962C8B-B14F-4D97-AF65-F5344CB8AC3E}">
        <p14:creationId xmlns:p14="http://schemas.microsoft.com/office/powerpoint/2010/main" val="6869248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7</a:t>
            </a:fld>
            <a:endParaRPr lang="es-ES"/>
          </a:p>
        </p:txBody>
      </p:sp>
    </p:spTree>
    <p:extLst>
      <p:ext uri="{BB962C8B-B14F-4D97-AF65-F5344CB8AC3E}">
        <p14:creationId xmlns:p14="http://schemas.microsoft.com/office/powerpoint/2010/main" val="110175806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"No existe una dependencia opcional". Necesitas la dependencia o no</a:t>
            </a:r>
          </a:p>
          <a:p>
            <a:endParaRPr lang="es-ES" sz="1200" kern="1200" dirty="0">
              <a:solidFill>
                <a:schemeClr val="tx1"/>
              </a:solidFill>
              <a:effectLst/>
              <a:latin typeface="+mn-lt"/>
              <a:ea typeface="+mn-ea"/>
              <a:cs typeface="+mn-cs"/>
            </a:endParaRPr>
          </a:p>
          <a:p>
            <a:r>
              <a:rPr lang="es-ES" sz="1200" kern="1200" dirty="0">
                <a:solidFill>
                  <a:schemeClr val="tx1"/>
                </a:solidFill>
                <a:effectLst/>
                <a:latin typeface="+mn-lt"/>
                <a:ea typeface="+mn-ea"/>
                <a:cs typeface="+mn-cs"/>
              </a:rPr>
              <a:t>Este tipo de inyección viola 2 reglas:</a:t>
            </a:r>
          </a:p>
          <a:p>
            <a:r>
              <a:rPr lang="es-ES" sz="1200" kern="1200" dirty="0">
                <a:solidFill>
                  <a:schemeClr val="tx1"/>
                </a:solidFill>
                <a:effectLst/>
                <a:latin typeface="+mn-lt"/>
                <a:ea typeface="+mn-ea"/>
                <a:cs typeface="+mn-cs"/>
              </a:rPr>
              <a:t> </a:t>
            </a:r>
          </a:p>
          <a:p>
            <a:pPr rtl="0" fontAlgn="ctr"/>
            <a:r>
              <a:rPr lang="es-ES" sz="1200" kern="1200" dirty="0">
                <a:solidFill>
                  <a:schemeClr val="tx1"/>
                </a:solidFill>
                <a:effectLst/>
                <a:latin typeface="+mn-lt"/>
                <a:ea typeface="+mn-ea"/>
                <a:cs typeface="+mn-cs"/>
              </a:rPr>
              <a:t>No debería ser posible crear un objeto con un estado incompleto.</a:t>
            </a:r>
          </a:p>
          <a:p>
            <a:pPr rtl="0" fontAlgn="ctr"/>
            <a:r>
              <a:rPr lang="es-ES" sz="1200" kern="1200" dirty="0">
                <a:solidFill>
                  <a:schemeClr val="tx1"/>
                </a:solidFill>
                <a:effectLst/>
                <a:latin typeface="+mn-lt"/>
                <a:ea typeface="+mn-ea"/>
                <a:cs typeface="+mn-cs"/>
              </a:rPr>
              <a:t>Los servicios deberían ser inmutables o lo que es lo mismo imposible de cambiar una vez que han sido creados.</a:t>
            </a:r>
          </a:p>
          <a:p>
            <a:r>
              <a:rPr lang="es-ES" sz="1200" kern="1200" dirty="0">
                <a:solidFill>
                  <a:schemeClr val="tx1"/>
                </a:solidFill>
                <a:effectLst/>
                <a:latin typeface="+mn-lt"/>
                <a:ea typeface="+mn-ea"/>
                <a:cs typeface="+mn-cs"/>
              </a:rPr>
              <a:t> </a:t>
            </a:r>
          </a:p>
          <a:p>
            <a:r>
              <a:rPr lang="es-ES" sz="1200" kern="1200" dirty="0">
                <a:solidFill>
                  <a:schemeClr val="tx1"/>
                </a:solidFill>
                <a:effectLst/>
                <a:latin typeface="+mn-lt"/>
                <a:ea typeface="+mn-ea"/>
                <a:cs typeface="+mn-cs"/>
              </a:rPr>
              <a:t>Para evitar dependencias opcionales podemos usar lo que se conoce como patrón </a:t>
            </a:r>
            <a:r>
              <a:rPr lang="es-ES" sz="1200" kern="1200" dirty="0" err="1">
                <a:solidFill>
                  <a:schemeClr val="tx1"/>
                </a:solidFill>
                <a:effectLst/>
                <a:latin typeface="+mn-lt"/>
                <a:ea typeface="+mn-ea"/>
                <a:cs typeface="+mn-cs"/>
              </a:rPr>
              <a:t>NullObject</a:t>
            </a:r>
            <a:r>
              <a:rPr lang="es-ES" sz="1200" kern="1200" dirty="0">
                <a:solidFill>
                  <a:schemeClr val="tx1"/>
                </a:solidFill>
                <a:effectLst/>
                <a:latin typeface="+mn-lt"/>
                <a:ea typeface="+mn-ea"/>
                <a:cs typeface="+mn-cs"/>
              </a:rPr>
              <a:t>.</a:t>
            </a:r>
          </a:p>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52</a:t>
            </a:fld>
            <a:endParaRPr lang="es-ES"/>
          </a:p>
        </p:txBody>
      </p:sp>
    </p:spTree>
    <p:extLst>
      <p:ext uri="{BB962C8B-B14F-4D97-AF65-F5344CB8AC3E}">
        <p14:creationId xmlns:p14="http://schemas.microsoft.com/office/powerpoint/2010/main" val="67228200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53</a:t>
            </a:fld>
            <a:endParaRPr lang="es-ES"/>
          </a:p>
        </p:txBody>
      </p:sp>
    </p:spTree>
    <p:extLst>
      <p:ext uri="{BB962C8B-B14F-4D97-AF65-F5344CB8AC3E}">
        <p14:creationId xmlns:p14="http://schemas.microsoft.com/office/powerpoint/2010/main" val="427055011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54</a:t>
            </a:fld>
            <a:endParaRPr lang="es-ES"/>
          </a:p>
        </p:txBody>
      </p:sp>
    </p:spTree>
    <p:extLst>
      <p:ext uri="{BB962C8B-B14F-4D97-AF65-F5344CB8AC3E}">
        <p14:creationId xmlns:p14="http://schemas.microsoft.com/office/powerpoint/2010/main" val="347972394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55</a:t>
            </a:fld>
            <a:endParaRPr lang="es-ES"/>
          </a:p>
        </p:txBody>
      </p:sp>
    </p:spTree>
    <p:extLst>
      <p:ext uri="{BB962C8B-B14F-4D97-AF65-F5344CB8AC3E}">
        <p14:creationId xmlns:p14="http://schemas.microsoft.com/office/powerpoint/2010/main" val="424074881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56</a:t>
            </a:fld>
            <a:endParaRPr lang="es-ES"/>
          </a:p>
        </p:txBody>
      </p:sp>
    </p:spTree>
    <p:extLst>
      <p:ext uri="{BB962C8B-B14F-4D97-AF65-F5344CB8AC3E}">
        <p14:creationId xmlns:p14="http://schemas.microsoft.com/office/powerpoint/2010/main" val="32416843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8</a:t>
            </a:fld>
            <a:endParaRPr lang="es-ES"/>
          </a:p>
        </p:txBody>
      </p:sp>
    </p:spTree>
    <p:extLst>
      <p:ext uri="{BB962C8B-B14F-4D97-AF65-F5344CB8AC3E}">
        <p14:creationId xmlns:p14="http://schemas.microsoft.com/office/powerpoint/2010/main" val="8706346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9</a:t>
            </a:fld>
            <a:endParaRPr lang="es-ES"/>
          </a:p>
        </p:txBody>
      </p:sp>
    </p:spTree>
    <p:extLst>
      <p:ext uri="{BB962C8B-B14F-4D97-AF65-F5344CB8AC3E}">
        <p14:creationId xmlns:p14="http://schemas.microsoft.com/office/powerpoint/2010/main" val="141574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Un argumento inválido significa que el objeto se está usando de una manera incorrecta. Normalmente esto ocurre por algún fallo de programación y en este caso es mejor fallar, no vamos a hacer ningún mecanismo de recuperación. Además de esto, podemos generar un gran número de excepciones personalizadas que nos van a introducir más ruido y trabajo en nuestra aplicación.</a:t>
            </a:r>
          </a:p>
        </p:txBody>
      </p:sp>
      <p:sp>
        <p:nvSpPr>
          <p:cNvPr id="4" name="Slide Number Placeholder 3"/>
          <p:cNvSpPr>
            <a:spLocks noGrp="1"/>
          </p:cNvSpPr>
          <p:nvPr>
            <p:ph type="sldNum" sz="quarter" idx="5"/>
          </p:nvPr>
        </p:nvSpPr>
        <p:spPr/>
        <p:txBody>
          <a:bodyPr/>
          <a:lstStyle/>
          <a:p>
            <a:fld id="{6D544716-B0F6-41EA-B04E-529DC29298F8}" type="slidenum">
              <a:rPr lang="es-ES" smtClean="0"/>
              <a:t>10</a:t>
            </a:fld>
            <a:endParaRPr lang="es-ES"/>
          </a:p>
        </p:txBody>
      </p:sp>
    </p:spTree>
    <p:extLst>
      <p:ext uri="{BB962C8B-B14F-4D97-AF65-F5344CB8AC3E}">
        <p14:creationId xmlns:p14="http://schemas.microsoft.com/office/powerpoint/2010/main" val="15039280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Es un </a:t>
            </a:r>
            <a:r>
              <a:rPr lang="es-ES" dirty="0" err="1"/>
              <a:t>Smell</a:t>
            </a:r>
            <a:r>
              <a:rPr lang="es-ES" dirty="0"/>
              <a:t> que se produce cuando uno utiliza tipos primitivos como </a:t>
            </a:r>
            <a:r>
              <a:rPr lang="es-ES" dirty="0" err="1"/>
              <a:t>Strings</a:t>
            </a:r>
            <a:r>
              <a:rPr lang="es-ES" dirty="0"/>
              <a:t> o </a:t>
            </a:r>
            <a:r>
              <a:rPr lang="es-ES" dirty="0" err="1"/>
              <a:t>Doubles</a:t>
            </a:r>
            <a:r>
              <a:rPr lang="es-ES" dirty="0"/>
              <a:t> o </a:t>
            </a:r>
            <a:r>
              <a:rPr lang="es-ES" dirty="0" err="1"/>
              <a:t>Ints</a:t>
            </a:r>
            <a:r>
              <a:rPr lang="es-ES" dirty="0"/>
              <a:t> para representar conceptos que realmente deberían ser representados por clases de objetos.</a:t>
            </a:r>
          </a:p>
          <a:p>
            <a:endParaRPr lang="es-ES" dirty="0"/>
          </a:p>
          <a:p>
            <a:r>
              <a:rPr lang="es-ES" dirty="0"/>
              <a:t>Inmutable </a:t>
            </a:r>
            <a:r>
              <a:rPr lang="es-ES" dirty="0" err="1"/>
              <a:t>objects</a:t>
            </a:r>
            <a:r>
              <a:rPr lang="es-ES" dirty="0"/>
              <a:t> </a:t>
            </a:r>
            <a:r>
              <a:rPr lang="es-ES" dirty="0" err="1"/>
              <a:t>that</a:t>
            </a:r>
            <a:r>
              <a:rPr lang="es-ES" dirty="0"/>
              <a:t> </a:t>
            </a:r>
            <a:r>
              <a:rPr lang="es-ES" dirty="0" err="1"/>
              <a:t>wraps</a:t>
            </a:r>
            <a:r>
              <a:rPr lang="es-ES" dirty="0"/>
              <a:t> </a:t>
            </a:r>
            <a:r>
              <a:rPr lang="es-ES" dirty="0" err="1"/>
              <a:t>primitives</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But there are special rules for email. This logic is typically captured somewhere away from the “Email” value, and typically duplicated throughout the application.  For some reason, I was averse to creating small objects to hold these values and their simple logic.  I don’t really know why, as data objects tend to be highly cohesive and can cut down a lot of duplication.</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11</a:t>
            </a:fld>
            <a:endParaRPr lang="es-ES"/>
          </a:p>
        </p:txBody>
      </p:sp>
    </p:spTree>
    <p:extLst>
      <p:ext uri="{BB962C8B-B14F-4D97-AF65-F5344CB8AC3E}">
        <p14:creationId xmlns:p14="http://schemas.microsoft.com/office/powerpoint/2010/main" val="329982247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11/7/2019</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493766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11/7/2019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713231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11/7/2019</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01422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11/7/2019</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0771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11/7/2019</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588617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11/7/2019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668103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11/7/2019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41237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11/7/2019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074671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11/7/2019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43761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11/7/2019</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556264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11/7/2019</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908533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11/7/2019</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641916847"/>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72" r:id="rId5"/>
    <p:sldLayoutId id="2147483666" r:id="rId6"/>
    <p:sldLayoutId id="2147483667" r:id="rId7"/>
    <p:sldLayoutId id="2147483668" r:id="rId8"/>
    <p:sldLayoutId id="2147483671" r:id="rId9"/>
    <p:sldLayoutId id="2147483669" r:id="rId10"/>
    <p:sldLayoutId id="2147483670" r:id="rId11"/>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26">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pic>
        <p:nvPicPr>
          <p:cNvPr id="22" name="Picture 3">
            <a:extLst>
              <a:ext uri="{FF2B5EF4-FFF2-40B4-BE49-F238E27FC236}">
                <a16:creationId xmlns:a16="http://schemas.microsoft.com/office/drawing/2014/main" id="{528ACA63-9691-4380-905C-D7C03EBCB2FE}"/>
              </a:ext>
            </a:extLst>
          </p:cNvPr>
          <p:cNvPicPr>
            <a:picLocks noChangeAspect="1"/>
          </p:cNvPicPr>
          <p:nvPr/>
        </p:nvPicPr>
        <p:blipFill rotWithShape="1">
          <a:blip r:embed="rId3">
            <a:extLst>
              <a:ext uri="{28A0092B-C50C-407E-A947-70E740481C1C}">
                <a14:useLocalDpi xmlns:a14="http://schemas.microsoft.com/office/drawing/2010/main" val="0"/>
              </a:ext>
            </a:extLst>
          </a:blip>
          <a:srcRect l="11098" r="3039"/>
          <a:stretch/>
        </p:blipFill>
        <p:spPr>
          <a:xfrm>
            <a:off x="453302" y="457200"/>
            <a:ext cx="7588885" cy="5899650"/>
          </a:xfrm>
          <a:prstGeom prst="rect">
            <a:avLst/>
          </a:prstGeom>
        </p:spPr>
      </p:pic>
      <p:sp>
        <p:nvSpPr>
          <p:cNvPr id="34" name="Rectangle 28">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482246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0A12241-9919-456E-8953-91F381BA84B2}"/>
              </a:ext>
            </a:extLst>
          </p:cNvPr>
          <p:cNvSpPr>
            <a:spLocks noGrp="1"/>
          </p:cNvSpPr>
          <p:nvPr>
            <p:ph type="ctrTitle"/>
          </p:nvPr>
        </p:nvSpPr>
        <p:spPr>
          <a:xfrm>
            <a:off x="8372723" y="850791"/>
            <a:ext cx="3202016" cy="4198288"/>
          </a:xfrm>
        </p:spPr>
        <p:txBody>
          <a:bodyPr anchor="ctr">
            <a:normAutofit/>
          </a:bodyPr>
          <a:lstStyle/>
          <a:p>
            <a:r>
              <a:rPr lang="es-ES" dirty="0">
                <a:solidFill>
                  <a:srgbClr val="FFFFFF"/>
                </a:solidFill>
              </a:rPr>
              <a:t>AN </a:t>
            </a:r>
            <a:r>
              <a:rPr lang="es-ES" dirty="0" err="1">
                <a:solidFill>
                  <a:srgbClr val="FFFFFF"/>
                </a:solidFill>
              </a:rPr>
              <a:t>style</a:t>
            </a:r>
            <a:r>
              <a:rPr lang="es-ES" dirty="0">
                <a:solidFill>
                  <a:srgbClr val="FFFFFF"/>
                </a:solidFill>
              </a:rPr>
              <a:t> </a:t>
            </a:r>
            <a:r>
              <a:rPr lang="es-ES" dirty="0" err="1">
                <a:solidFill>
                  <a:srgbClr val="FFFFFF"/>
                </a:solidFill>
              </a:rPr>
              <a:t>guide</a:t>
            </a:r>
            <a:r>
              <a:rPr lang="es-ES" dirty="0">
                <a:solidFill>
                  <a:srgbClr val="FFFFFF"/>
                </a:solidFill>
              </a:rPr>
              <a:t> for </a:t>
            </a:r>
            <a:r>
              <a:rPr lang="es-ES" dirty="0" err="1">
                <a:solidFill>
                  <a:srgbClr val="FFFFFF"/>
                </a:solidFill>
              </a:rPr>
              <a:t>object</a:t>
            </a:r>
            <a:r>
              <a:rPr lang="es-ES" dirty="0">
                <a:solidFill>
                  <a:srgbClr val="FFFFFF"/>
                </a:solidFill>
              </a:rPr>
              <a:t> </a:t>
            </a:r>
            <a:r>
              <a:rPr lang="es-ES" dirty="0" err="1">
                <a:solidFill>
                  <a:srgbClr val="FFFFFF"/>
                </a:solidFill>
              </a:rPr>
              <a:t>oriented</a:t>
            </a:r>
            <a:r>
              <a:rPr lang="es-ES" dirty="0">
                <a:solidFill>
                  <a:srgbClr val="FFFFFF"/>
                </a:solidFill>
              </a:rPr>
              <a:t> </a:t>
            </a:r>
            <a:r>
              <a:rPr lang="es-ES" dirty="0" err="1">
                <a:solidFill>
                  <a:srgbClr val="FFFFFF"/>
                </a:solidFill>
              </a:rPr>
              <a:t>design</a:t>
            </a:r>
            <a:br>
              <a:rPr lang="es-ES" dirty="0">
                <a:solidFill>
                  <a:srgbClr val="FFFFFF"/>
                </a:solidFill>
              </a:rPr>
            </a:br>
            <a:endParaRPr lang="es-ES" dirty="0">
              <a:solidFill>
                <a:srgbClr val="FFFFFF"/>
              </a:solidFill>
            </a:endParaRPr>
          </a:p>
        </p:txBody>
      </p:sp>
      <p:sp>
        <p:nvSpPr>
          <p:cNvPr id="35" name="Rectangle 30">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367338"/>
            <a:ext cx="3618828" cy="98951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9C04B85A-0BF1-4734-B42C-35ABE6B6FE5F}"/>
              </a:ext>
            </a:extLst>
          </p:cNvPr>
          <p:cNvSpPr>
            <a:spLocks noGrp="1"/>
          </p:cNvSpPr>
          <p:nvPr>
            <p:ph type="subTitle" idx="1"/>
          </p:nvPr>
        </p:nvSpPr>
        <p:spPr>
          <a:xfrm>
            <a:off x="8372723" y="5545331"/>
            <a:ext cx="3202016" cy="649222"/>
          </a:xfrm>
          <a:noFill/>
        </p:spPr>
        <p:txBody>
          <a:bodyPr anchor="ctr">
            <a:normAutofit fontScale="47500" lnSpcReduction="20000"/>
          </a:bodyPr>
          <a:lstStyle/>
          <a:p>
            <a:r>
              <a:rPr lang="es-ES" sz="1800" dirty="0">
                <a:solidFill>
                  <a:srgbClr val="FFFFFF">
                    <a:alpha val="75000"/>
                  </a:srgbClr>
                </a:solidFill>
              </a:rPr>
              <a:t>Luis Ruiz pavón</a:t>
            </a:r>
          </a:p>
          <a:p>
            <a:r>
              <a:rPr lang="es-ES" sz="1800" dirty="0">
                <a:solidFill>
                  <a:srgbClr val="FFFFFF">
                    <a:alpha val="75000"/>
                  </a:srgbClr>
                </a:solidFill>
              </a:rPr>
              <a:t>@</a:t>
            </a:r>
            <a:r>
              <a:rPr lang="es-ES" sz="1800" dirty="0" err="1">
                <a:solidFill>
                  <a:srgbClr val="FFFFFF">
                    <a:alpha val="75000"/>
                  </a:srgbClr>
                </a:solidFill>
              </a:rPr>
              <a:t>luisruizpavon</a:t>
            </a:r>
            <a:endParaRPr lang="es-ES" sz="1800" dirty="0">
              <a:solidFill>
                <a:srgbClr val="FFFFFF">
                  <a:alpha val="75000"/>
                </a:srgbClr>
              </a:solidFill>
            </a:endParaRPr>
          </a:p>
          <a:p>
            <a:r>
              <a:rPr lang="es-ES" sz="1800" dirty="0">
                <a:solidFill>
                  <a:srgbClr val="FFFFFF">
                    <a:alpha val="75000"/>
                  </a:srgbClr>
                </a:solidFill>
              </a:rPr>
              <a:t>Github.com/</a:t>
            </a:r>
            <a:r>
              <a:rPr lang="es-ES" sz="1800" dirty="0" err="1">
                <a:solidFill>
                  <a:srgbClr val="FFFFFF">
                    <a:alpha val="75000"/>
                  </a:srgbClr>
                </a:solidFill>
              </a:rPr>
              <a:t>lurumad</a:t>
            </a:r>
            <a:endParaRPr lang="es-ES" sz="1800" dirty="0">
              <a:solidFill>
                <a:srgbClr val="FFFFFF">
                  <a:alpha val="75000"/>
                </a:srgbClr>
              </a:solidFill>
            </a:endParaRPr>
          </a:p>
        </p:txBody>
      </p:sp>
    </p:spTree>
    <p:extLst>
      <p:ext uri="{BB962C8B-B14F-4D97-AF65-F5344CB8AC3E}">
        <p14:creationId xmlns:p14="http://schemas.microsoft.com/office/powerpoint/2010/main" val="928866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a:latin typeface="Cascadia Code" panose="00000509000000000000" pitchFamily="49" charset="0"/>
              </a:rPr>
              <a:t>Do </a:t>
            </a:r>
            <a:r>
              <a:rPr lang="es-ES" dirty="0" err="1">
                <a:latin typeface="Cascadia Code" panose="00000509000000000000" pitchFamily="49" charset="0"/>
              </a:rPr>
              <a:t>not</a:t>
            </a:r>
            <a:r>
              <a:rPr lang="es-ES" dirty="0">
                <a:latin typeface="Cascadia Code" panose="00000509000000000000" pitchFamily="49" charset="0"/>
              </a:rPr>
              <a:t> use </a:t>
            </a:r>
            <a:r>
              <a:rPr lang="es-ES" dirty="0" err="1">
                <a:latin typeface="Cascadia Code" panose="00000509000000000000" pitchFamily="49" charset="0"/>
              </a:rPr>
              <a:t>custom</a:t>
            </a:r>
            <a:r>
              <a:rPr lang="es-ES" dirty="0">
                <a:latin typeface="Cascadia Code" panose="00000509000000000000" pitchFamily="49" charset="0"/>
              </a:rPr>
              <a:t> </a:t>
            </a:r>
            <a:r>
              <a:rPr lang="es-ES" dirty="0" err="1">
                <a:latin typeface="Cascadia Code" panose="00000509000000000000" pitchFamily="49" charset="0"/>
              </a:rPr>
              <a:t>exceptions</a:t>
            </a:r>
            <a:r>
              <a:rPr lang="es-ES" dirty="0">
                <a:latin typeface="Cascadia Code" panose="00000509000000000000" pitchFamily="49" charset="0"/>
              </a:rPr>
              <a:t> for </a:t>
            </a:r>
            <a:r>
              <a:rPr lang="es-ES" dirty="0" err="1">
                <a:latin typeface="Cascadia Code" panose="00000509000000000000" pitchFamily="49" charset="0"/>
              </a:rPr>
              <a:t>invalid</a:t>
            </a:r>
            <a:r>
              <a:rPr lang="es-ES" dirty="0">
                <a:latin typeface="Cascadia Code" panose="00000509000000000000" pitchFamily="49" charset="0"/>
              </a:rPr>
              <a:t> </a:t>
            </a:r>
            <a:r>
              <a:rPr lang="es-ES" dirty="0" err="1">
                <a:latin typeface="Cascadia Code" panose="00000509000000000000" pitchFamily="49" charset="0"/>
              </a:rPr>
              <a:t>argument</a:t>
            </a:r>
            <a:r>
              <a:rPr lang="es-ES" dirty="0">
                <a:latin typeface="Cascadia Code" panose="00000509000000000000" pitchFamily="49" charset="0"/>
              </a:rPr>
              <a:t> </a:t>
            </a:r>
            <a:r>
              <a:rPr lang="es-ES" dirty="0" err="1">
                <a:latin typeface="Cascadia Code" panose="00000509000000000000" pitchFamily="49" charset="0"/>
              </a:rPr>
              <a:t>exceptions</a:t>
            </a:r>
            <a:r>
              <a:rPr lang="es-ES" dirty="0">
                <a:latin typeface="Cascadia Code" panose="00000509000000000000" pitchFamily="49" charset="0"/>
              </a:rPr>
              <a:t> </a:t>
            </a:r>
          </a:p>
        </p:txBody>
      </p:sp>
      <p:sp>
        <p:nvSpPr>
          <p:cNvPr id="4" name="Rectangle 3">
            <a:extLst>
              <a:ext uri="{FF2B5EF4-FFF2-40B4-BE49-F238E27FC236}">
                <a16:creationId xmlns:a16="http://schemas.microsoft.com/office/drawing/2014/main" id="{0E0B1E42-CF6D-4374-A74C-B4C915A71622}"/>
              </a:ext>
            </a:extLst>
          </p:cNvPr>
          <p:cNvSpPr/>
          <p:nvPr/>
        </p:nvSpPr>
        <p:spPr>
          <a:xfrm>
            <a:off x="581192" y="1941592"/>
            <a:ext cx="10860947" cy="4247317"/>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if</a:t>
            </a:r>
            <a:r>
              <a:rPr lang="en-US" dirty="0">
                <a:solidFill>
                  <a:srgbClr val="000000"/>
                </a:solidFill>
                <a:latin typeface="Cascadia Code" panose="00000509000000000000" pitchFamily="49" charset="0"/>
              </a:rPr>
              <a:t> (latitude &lt; -90 || latitude &gt; 90)</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throw</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InvalidLatitudeException</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if</a:t>
            </a:r>
            <a:r>
              <a:rPr lang="en-US" dirty="0">
                <a:solidFill>
                  <a:srgbClr val="000000"/>
                </a:solidFill>
                <a:latin typeface="Cascadia Code" panose="00000509000000000000" pitchFamily="49" charset="0"/>
              </a:rPr>
              <a:t> (longitude &lt; -180 || longitude &gt; 180)</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throw</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InvalidLongitudeException</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pic>
        <p:nvPicPr>
          <p:cNvPr id="3074" name="Picture 2" descr="Twitter (Twemoji 12.0)">
            <a:extLst>
              <a:ext uri="{FF2B5EF4-FFF2-40B4-BE49-F238E27FC236}">
                <a16:creationId xmlns:a16="http://schemas.microsoft.com/office/drawing/2014/main" id="{187E10EE-D1B5-4F54-A16C-C61A5B04F14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03325" y="2633353"/>
            <a:ext cx="1591293" cy="15912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48979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Dealing</a:t>
            </a:r>
            <a:r>
              <a:rPr lang="es-ES" dirty="0">
                <a:latin typeface="Cascadia Code" panose="00000509000000000000" pitchFamily="49" charset="0"/>
              </a:rPr>
              <a:t> </a:t>
            </a:r>
            <a:r>
              <a:rPr lang="es-ES" dirty="0" err="1">
                <a:latin typeface="Cascadia Code" panose="00000509000000000000" pitchFamily="49" charset="0"/>
              </a:rPr>
              <a:t>with</a:t>
            </a:r>
            <a:r>
              <a:rPr lang="es-ES" dirty="0">
                <a:latin typeface="Cascadia Code" panose="00000509000000000000" pitchFamily="49" charset="0"/>
              </a:rPr>
              <a:t> </a:t>
            </a:r>
            <a:r>
              <a:rPr lang="es-ES" dirty="0" err="1">
                <a:latin typeface="Cascadia Code" panose="00000509000000000000" pitchFamily="49" charset="0"/>
              </a:rPr>
              <a:t>primitive</a:t>
            </a:r>
            <a:r>
              <a:rPr lang="es-ES" dirty="0">
                <a:latin typeface="Cascadia Code" panose="00000509000000000000" pitchFamily="49" charset="0"/>
              </a:rPr>
              <a:t> </a:t>
            </a:r>
            <a:r>
              <a:rPr lang="es-ES" dirty="0" err="1">
                <a:latin typeface="Cascadia Code" panose="00000509000000000000" pitchFamily="49" charset="0"/>
              </a:rPr>
              <a:t>obsession</a:t>
            </a:r>
            <a:endParaRPr lang="es-ES" dirty="0">
              <a:latin typeface="Cascadia Code" panose="00000509000000000000" pitchFamily="49" charset="0"/>
            </a:endParaRPr>
          </a:p>
        </p:txBody>
      </p:sp>
      <p:pic>
        <p:nvPicPr>
          <p:cNvPr id="4" name="Picture 2" descr="Android Pie; U+1F4A9; Emoji">
            <a:extLst>
              <a:ext uri="{FF2B5EF4-FFF2-40B4-BE49-F238E27FC236}">
                <a16:creationId xmlns:a16="http://schemas.microsoft.com/office/drawing/2014/main" id="{6986F53A-2F4F-4CA2-B3E9-F0ED527443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6916" y="3251946"/>
            <a:ext cx="1260019" cy="126001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6F0D9FC8-1E25-4BC8-96DD-A5258969A55E}"/>
              </a:ext>
            </a:extLst>
          </p:cNvPr>
          <p:cNvSpPr/>
          <p:nvPr/>
        </p:nvSpPr>
        <p:spPr>
          <a:xfrm>
            <a:off x="3047999" y="3189457"/>
            <a:ext cx="7521039" cy="1815882"/>
          </a:xfrm>
          <a:prstGeom prst="rect">
            <a:avLst/>
          </a:prstGeom>
        </p:spPr>
        <p:txBody>
          <a:bodyPr wrap="square">
            <a:spAutoFit/>
          </a:bodyPr>
          <a:lstStyle/>
          <a:p>
            <a:pPr algn="ctr"/>
            <a:r>
              <a:rPr lang="es-ES" sz="2800" dirty="0" err="1">
                <a:latin typeface="Cascadia Code" panose="00000509000000000000" pitchFamily="49" charset="0"/>
              </a:rPr>
              <a:t>Smell</a:t>
            </a:r>
            <a:r>
              <a:rPr lang="es-ES" sz="2800" dirty="0">
                <a:latin typeface="Cascadia Code" panose="00000509000000000000" pitchFamily="49" charset="0"/>
              </a:rPr>
              <a:t> for u</a:t>
            </a:r>
            <a:r>
              <a:rPr lang="en-US" sz="2800" dirty="0">
                <a:latin typeface="Cascadia Code" panose="00000509000000000000" pitchFamily="49" charset="0"/>
              </a:rPr>
              <a:t>se primitives instead of small objects for simple tasks (such as currency, ranges, special strings for phone numbers, etc.)</a:t>
            </a:r>
            <a:endParaRPr lang="es-ES" sz="2800" dirty="0">
              <a:latin typeface="Cascadia Code" panose="00000509000000000000" pitchFamily="49" charset="0"/>
            </a:endParaRPr>
          </a:p>
        </p:txBody>
      </p:sp>
    </p:spTree>
    <p:extLst>
      <p:ext uri="{BB962C8B-B14F-4D97-AF65-F5344CB8AC3E}">
        <p14:creationId xmlns:p14="http://schemas.microsoft.com/office/powerpoint/2010/main" val="10419685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Dealing</a:t>
            </a:r>
            <a:r>
              <a:rPr lang="es-ES" dirty="0">
                <a:latin typeface="Cascadia Code" panose="00000509000000000000" pitchFamily="49" charset="0"/>
              </a:rPr>
              <a:t> </a:t>
            </a:r>
            <a:r>
              <a:rPr lang="es-ES" dirty="0" err="1">
                <a:latin typeface="Cascadia Code" panose="00000509000000000000" pitchFamily="49" charset="0"/>
              </a:rPr>
              <a:t>with</a:t>
            </a:r>
            <a:r>
              <a:rPr lang="es-ES" dirty="0">
                <a:latin typeface="Cascadia Code" panose="00000509000000000000" pitchFamily="49" charset="0"/>
              </a:rPr>
              <a:t> </a:t>
            </a:r>
            <a:r>
              <a:rPr lang="es-ES" dirty="0" err="1">
                <a:latin typeface="Cascadia Code" panose="00000509000000000000" pitchFamily="49" charset="0"/>
              </a:rPr>
              <a:t>primitive</a:t>
            </a:r>
            <a:r>
              <a:rPr lang="es-ES" dirty="0">
                <a:latin typeface="Cascadia Code" panose="00000509000000000000" pitchFamily="49" charset="0"/>
              </a:rPr>
              <a:t> </a:t>
            </a:r>
            <a:r>
              <a:rPr lang="es-ES" dirty="0" err="1">
                <a:latin typeface="Cascadia Code" panose="00000509000000000000" pitchFamily="49" charset="0"/>
              </a:rPr>
              <a:t>obsession</a:t>
            </a:r>
            <a:endParaRPr lang="es-ES" dirty="0">
              <a:latin typeface="Cascadia Code" panose="00000509000000000000" pitchFamily="49" charset="0"/>
            </a:endParaRPr>
          </a:p>
        </p:txBody>
      </p:sp>
      <p:pic>
        <p:nvPicPr>
          <p:cNvPr id="4" name="Picture 2" descr="Android Pie; U+1F4A9; Emoji">
            <a:extLst>
              <a:ext uri="{FF2B5EF4-FFF2-40B4-BE49-F238E27FC236}">
                <a16:creationId xmlns:a16="http://schemas.microsoft.com/office/drawing/2014/main" id="{6986F53A-2F4F-4CA2-B3E9-F0ED527443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87794" y="960008"/>
            <a:ext cx="1260019" cy="1260019"/>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5ED5CAAA-39D4-4E41-B1C1-48683FEB9036}"/>
              </a:ext>
            </a:extLst>
          </p:cNvPr>
          <p:cNvSpPr/>
          <p:nvPr/>
        </p:nvSpPr>
        <p:spPr>
          <a:xfrm>
            <a:off x="581192" y="2720356"/>
            <a:ext cx="11994777" cy="2246769"/>
          </a:xfrm>
          <a:prstGeom prst="rect">
            <a:avLst/>
          </a:prstGeom>
        </p:spPr>
        <p:txBody>
          <a:bodyPr wrap="square">
            <a:spAutoFit/>
          </a:bodyPr>
          <a:lstStyle/>
          <a:p>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a:solidFill>
                  <a:srgbClr val="2B91AF"/>
                </a:solidFill>
                <a:latin typeface="Cascadia Code" panose="00000509000000000000" pitchFamily="49" charset="0"/>
              </a:rPr>
              <a:t>Position</a:t>
            </a:r>
            <a:r>
              <a:rPr lang="en-US" sz="1400" dirty="0">
                <a:solidFill>
                  <a:srgbClr val="000000"/>
                </a:solidFill>
                <a:latin typeface="Cascadia Code" panose="00000509000000000000" pitchFamily="49" charset="0"/>
              </a:rPr>
              <a:t>(</a:t>
            </a:r>
            <a:r>
              <a:rPr lang="en-US" sz="1400" dirty="0">
                <a:solidFill>
                  <a:srgbClr val="0000FF"/>
                </a:solidFill>
                <a:latin typeface="Cascadia Code" panose="00000509000000000000" pitchFamily="49" charset="0"/>
              </a:rPr>
              <a:t>float</a:t>
            </a:r>
            <a:r>
              <a:rPr lang="en-US" sz="1400" dirty="0">
                <a:solidFill>
                  <a:srgbClr val="000000"/>
                </a:solidFill>
                <a:latin typeface="Cascadia Code" panose="00000509000000000000" pitchFamily="49" charset="0"/>
              </a:rPr>
              <a:t> latitude, </a:t>
            </a:r>
            <a:r>
              <a:rPr lang="en-US" sz="1400" dirty="0">
                <a:solidFill>
                  <a:srgbClr val="0000FF"/>
                </a:solidFill>
                <a:latin typeface="Cascadia Code" panose="00000509000000000000" pitchFamily="49" charset="0"/>
              </a:rPr>
              <a:t>float</a:t>
            </a:r>
            <a:r>
              <a:rPr lang="en-US" sz="1400" dirty="0">
                <a:solidFill>
                  <a:srgbClr val="000000"/>
                </a:solidFill>
                <a:latin typeface="Cascadia Code" panose="00000509000000000000" pitchFamily="49" charset="0"/>
              </a:rPr>
              <a:t> longitude)</a:t>
            </a:r>
          </a:p>
          <a:p>
            <a:r>
              <a:rPr lang="en-US" sz="1400" dirty="0">
                <a:solidFill>
                  <a:srgbClr val="000000"/>
                </a:solidFill>
                <a:latin typeface="Cascadia Code" panose="00000509000000000000" pitchFamily="49" charset="0"/>
              </a:rPr>
              <a:t>{</a:t>
            </a:r>
          </a:p>
          <a:p>
            <a:r>
              <a:rPr lang="en-US" sz="1400" dirty="0">
                <a:solidFill>
                  <a:srgbClr val="000000"/>
                </a:solidFill>
                <a:latin typeface="Cascadia Code" panose="00000509000000000000" pitchFamily="49" charset="0"/>
              </a:rPr>
              <a:t>    </a:t>
            </a:r>
            <a:r>
              <a:rPr lang="en-US" sz="1400" dirty="0" err="1">
                <a:solidFill>
                  <a:srgbClr val="2B91AF"/>
                </a:solidFill>
                <a:latin typeface="Cascadia Code" panose="00000509000000000000" pitchFamily="49" charset="0"/>
              </a:rPr>
              <a:t>Ensure</a:t>
            </a:r>
            <a:r>
              <a:rPr lang="en-US" sz="1400" dirty="0" err="1">
                <a:solidFill>
                  <a:srgbClr val="000000"/>
                </a:solidFill>
                <a:latin typeface="Cascadia Code" panose="00000509000000000000" pitchFamily="49" charset="0"/>
              </a:rPr>
              <a:t>.</a:t>
            </a:r>
            <a:r>
              <a:rPr lang="en-US" sz="1400" dirty="0" err="1">
                <a:solidFill>
                  <a:srgbClr val="2B91AF"/>
                </a:solidFill>
                <a:latin typeface="Cascadia Code" panose="00000509000000000000" pitchFamily="49" charset="0"/>
              </a:rPr>
              <a:t>Argument</a:t>
            </a:r>
            <a:r>
              <a:rPr lang="en-US" sz="1400" dirty="0" err="1">
                <a:solidFill>
                  <a:srgbClr val="000000"/>
                </a:solidFill>
                <a:latin typeface="Cascadia Code" panose="00000509000000000000" pitchFamily="49" charset="0"/>
              </a:rPr>
              <a:t>.Is</a:t>
            </a:r>
            <a:r>
              <a:rPr lang="en-US" sz="1400" dirty="0">
                <a:solidFill>
                  <a:srgbClr val="000000"/>
                </a:solidFill>
                <a:latin typeface="Cascadia Code" panose="00000509000000000000" pitchFamily="49" charset="0"/>
              </a:rPr>
              <a:t>(latitude &gt;= -90 &amp;&amp; latitude &lt;= 90, </a:t>
            </a:r>
            <a:r>
              <a:rPr lang="en-US" sz="1400" dirty="0">
                <a:solidFill>
                  <a:srgbClr val="A31515"/>
                </a:solidFill>
                <a:latin typeface="Cascadia Code" panose="00000509000000000000" pitchFamily="49" charset="0"/>
              </a:rPr>
              <a:t>"Latitude should be between -90 and 90"</a:t>
            </a:r>
            <a:r>
              <a:rPr lang="en-US" sz="1400" dirty="0">
                <a:solidFill>
                  <a:srgbClr val="000000"/>
                </a:solidFill>
                <a:latin typeface="Cascadia Code" panose="00000509000000000000" pitchFamily="49" charset="0"/>
              </a:rPr>
              <a:t>);</a:t>
            </a:r>
          </a:p>
          <a:p>
            <a:r>
              <a:rPr lang="en-US" sz="1400" dirty="0">
                <a:solidFill>
                  <a:srgbClr val="000000"/>
                </a:solidFill>
                <a:latin typeface="Cascadia Code" panose="00000509000000000000" pitchFamily="49" charset="0"/>
              </a:rPr>
              <a:t>    </a:t>
            </a:r>
            <a:r>
              <a:rPr lang="en-US" sz="1400" dirty="0" err="1">
                <a:solidFill>
                  <a:srgbClr val="2B91AF"/>
                </a:solidFill>
                <a:latin typeface="Cascadia Code" panose="00000509000000000000" pitchFamily="49" charset="0"/>
              </a:rPr>
              <a:t>Ensure</a:t>
            </a:r>
            <a:r>
              <a:rPr lang="en-US" sz="1400" dirty="0" err="1">
                <a:solidFill>
                  <a:srgbClr val="000000"/>
                </a:solidFill>
                <a:latin typeface="Cascadia Code" panose="00000509000000000000" pitchFamily="49" charset="0"/>
              </a:rPr>
              <a:t>.</a:t>
            </a:r>
            <a:r>
              <a:rPr lang="en-US" sz="1400" dirty="0" err="1">
                <a:solidFill>
                  <a:srgbClr val="2B91AF"/>
                </a:solidFill>
                <a:latin typeface="Cascadia Code" panose="00000509000000000000" pitchFamily="49" charset="0"/>
              </a:rPr>
              <a:t>Argument</a:t>
            </a:r>
            <a:r>
              <a:rPr lang="en-US" sz="1400" dirty="0" err="1">
                <a:solidFill>
                  <a:srgbClr val="000000"/>
                </a:solidFill>
                <a:latin typeface="Cascadia Code" panose="00000509000000000000" pitchFamily="49" charset="0"/>
              </a:rPr>
              <a:t>.Is</a:t>
            </a:r>
            <a:r>
              <a:rPr lang="en-US" sz="1400" dirty="0">
                <a:solidFill>
                  <a:srgbClr val="000000"/>
                </a:solidFill>
                <a:latin typeface="Cascadia Code" panose="00000509000000000000" pitchFamily="49" charset="0"/>
              </a:rPr>
              <a:t>(longitude &gt;= -180 &amp;&amp; longitude &lt;= 180, </a:t>
            </a:r>
            <a:r>
              <a:rPr lang="en-US" sz="1400" dirty="0">
                <a:solidFill>
                  <a:srgbClr val="A31515"/>
                </a:solidFill>
                <a:latin typeface="Cascadia Code" panose="00000509000000000000" pitchFamily="49" charset="0"/>
              </a:rPr>
              <a:t>"Longitude should be between -90 and 90"</a:t>
            </a:r>
            <a:r>
              <a:rPr lang="en-US" sz="1400" dirty="0">
                <a:solidFill>
                  <a:srgbClr val="000000"/>
                </a:solidFill>
                <a:latin typeface="Cascadia Code" panose="00000509000000000000" pitchFamily="49" charset="0"/>
              </a:rPr>
              <a:t>);</a:t>
            </a:r>
          </a:p>
          <a:p>
            <a:r>
              <a:rPr lang="en-US" sz="1400" dirty="0">
                <a:solidFill>
                  <a:srgbClr val="000000"/>
                </a:solidFill>
                <a:latin typeface="Cascadia Code" panose="00000509000000000000" pitchFamily="49" charset="0"/>
              </a:rPr>
              <a:t>    Latitude = latitude;</a:t>
            </a:r>
          </a:p>
          <a:p>
            <a:r>
              <a:rPr lang="en-US" sz="1400" dirty="0">
                <a:solidFill>
                  <a:srgbClr val="000000"/>
                </a:solidFill>
                <a:latin typeface="Cascadia Code" panose="00000509000000000000" pitchFamily="49" charset="0"/>
              </a:rPr>
              <a:t>    Longitude = longitude;</a:t>
            </a:r>
          </a:p>
          <a:p>
            <a:r>
              <a:rPr lang="en-US" sz="1400" dirty="0">
                <a:solidFill>
                  <a:srgbClr val="000000"/>
                </a:solidFill>
                <a:latin typeface="Cascadia Code" panose="00000509000000000000" pitchFamily="49" charset="0"/>
              </a:rPr>
              <a:t>}</a:t>
            </a:r>
          </a:p>
          <a:p>
            <a:endParaRPr lang="en-US" sz="1400" dirty="0">
              <a:solidFill>
                <a:srgbClr val="000000"/>
              </a:solidFill>
              <a:latin typeface="Cascadia Code" panose="00000509000000000000" pitchFamily="49" charset="0"/>
            </a:endParaRPr>
          </a:p>
          <a:p>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float</a:t>
            </a:r>
            <a:r>
              <a:rPr lang="en-US" sz="1400" dirty="0">
                <a:solidFill>
                  <a:srgbClr val="000000"/>
                </a:solidFill>
                <a:latin typeface="Cascadia Code" panose="00000509000000000000" pitchFamily="49" charset="0"/>
              </a:rPr>
              <a:t> Latitude { </a:t>
            </a:r>
            <a:r>
              <a:rPr lang="en-US" sz="1400" dirty="0">
                <a:solidFill>
                  <a:srgbClr val="0000FF"/>
                </a:solidFill>
                <a:latin typeface="Cascadia Code" panose="00000509000000000000" pitchFamily="49" charset="0"/>
              </a:rPr>
              <a:t>get</a:t>
            </a:r>
            <a:r>
              <a:rPr lang="en-US" sz="1400" dirty="0">
                <a:solidFill>
                  <a:srgbClr val="000000"/>
                </a:solidFill>
                <a:latin typeface="Cascadia Code" panose="00000509000000000000" pitchFamily="49" charset="0"/>
              </a:rPr>
              <a:t>; }</a:t>
            </a:r>
          </a:p>
          <a:p>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float</a:t>
            </a:r>
            <a:r>
              <a:rPr lang="en-US" sz="1400" dirty="0">
                <a:solidFill>
                  <a:srgbClr val="000000"/>
                </a:solidFill>
                <a:latin typeface="Cascadia Code" panose="00000509000000000000" pitchFamily="49" charset="0"/>
              </a:rPr>
              <a:t> Longitude { </a:t>
            </a:r>
            <a:r>
              <a:rPr lang="en-US" sz="1400" dirty="0">
                <a:solidFill>
                  <a:srgbClr val="0000FF"/>
                </a:solidFill>
                <a:latin typeface="Cascadia Code" panose="00000509000000000000" pitchFamily="49" charset="0"/>
              </a:rPr>
              <a:t>get</a:t>
            </a:r>
            <a:r>
              <a:rPr lang="en-US" sz="1400" dirty="0">
                <a:solidFill>
                  <a:srgbClr val="000000"/>
                </a:solidFill>
                <a:latin typeface="Cascadia Code" panose="00000509000000000000" pitchFamily="49" charset="0"/>
              </a:rPr>
              <a:t>; }</a:t>
            </a:r>
            <a:endParaRPr lang="en-US" sz="1400" dirty="0">
              <a:latin typeface="Cascadia Code" panose="00000509000000000000" pitchFamily="49" charset="0"/>
            </a:endParaRPr>
          </a:p>
        </p:txBody>
      </p:sp>
    </p:spTree>
    <p:extLst>
      <p:ext uri="{BB962C8B-B14F-4D97-AF65-F5344CB8AC3E}">
        <p14:creationId xmlns:p14="http://schemas.microsoft.com/office/powerpoint/2010/main" val="26259985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Dealing</a:t>
            </a:r>
            <a:r>
              <a:rPr lang="es-ES" dirty="0">
                <a:latin typeface="Cascadia Code" panose="00000509000000000000" pitchFamily="49" charset="0"/>
              </a:rPr>
              <a:t> </a:t>
            </a:r>
            <a:r>
              <a:rPr lang="es-ES" dirty="0" err="1">
                <a:latin typeface="Cascadia Code" panose="00000509000000000000" pitchFamily="49" charset="0"/>
              </a:rPr>
              <a:t>with</a:t>
            </a:r>
            <a:r>
              <a:rPr lang="es-ES" dirty="0">
                <a:latin typeface="Cascadia Code" panose="00000509000000000000" pitchFamily="49" charset="0"/>
              </a:rPr>
              <a:t> </a:t>
            </a:r>
            <a:r>
              <a:rPr lang="es-ES" dirty="0" err="1">
                <a:latin typeface="Cascadia Code" panose="00000509000000000000" pitchFamily="49" charset="0"/>
              </a:rPr>
              <a:t>primitive</a:t>
            </a:r>
            <a:r>
              <a:rPr lang="es-ES" dirty="0">
                <a:latin typeface="Cascadia Code" panose="00000509000000000000" pitchFamily="49" charset="0"/>
              </a:rPr>
              <a:t> </a:t>
            </a:r>
            <a:r>
              <a:rPr lang="es-ES" dirty="0" err="1">
                <a:latin typeface="Cascadia Code" panose="00000509000000000000" pitchFamily="49" charset="0"/>
              </a:rPr>
              <a:t>obsession</a:t>
            </a:r>
            <a:endParaRPr lang="es-ES" dirty="0">
              <a:latin typeface="Cascadia Code" panose="00000509000000000000" pitchFamily="49" charset="0"/>
            </a:endParaRPr>
          </a:p>
        </p:txBody>
      </p:sp>
      <p:pic>
        <p:nvPicPr>
          <p:cNvPr id="4" name="Picture 2" descr="Android Pie; U+1F4A9; Emoji">
            <a:extLst>
              <a:ext uri="{FF2B5EF4-FFF2-40B4-BE49-F238E27FC236}">
                <a16:creationId xmlns:a16="http://schemas.microsoft.com/office/drawing/2014/main" id="{6986F53A-2F4F-4CA2-B3E9-F0ED527443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187794" y="960008"/>
            <a:ext cx="1260019" cy="1260019"/>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5ED5CAAA-39D4-4E41-B1C1-48683FEB9036}"/>
              </a:ext>
            </a:extLst>
          </p:cNvPr>
          <p:cNvSpPr/>
          <p:nvPr/>
        </p:nvSpPr>
        <p:spPr>
          <a:xfrm>
            <a:off x="581192" y="2720356"/>
            <a:ext cx="11994777" cy="2246769"/>
          </a:xfrm>
          <a:prstGeom prst="rect">
            <a:avLst/>
          </a:prstGeom>
        </p:spPr>
        <p:txBody>
          <a:bodyPr wrap="square">
            <a:spAutoFit/>
          </a:bodyPr>
          <a:lstStyle/>
          <a:p>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a:solidFill>
                  <a:srgbClr val="2B91AF"/>
                </a:solidFill>
                <a:latin typeface="Cascadia Code" panose="00000509000000000000" pitchFamily="49" charset="0"/>
              </a:rPr>
              <a:t>Position</a:t>
            </a:r>
            <a:r>
              <a:rPr lang="en-US" sz="1400" dirty="0">
                <a:solidFill>
                  <a:srgbClr val="000000"/>
                </a:solidFill>
                <a:latin typeface="Cascadia Code" panose="00000509000000000000" pitchFamily="49" charset="0"/>
              </a:rPr>
              <a:t>(</a:t>
            </a:r>
            <a:r>
              <a:rPr lang="en-US" sz="1400" dirty="0">
                <a:solidFill>
                  <a:srgbClr val="0000FF"/>
                </a:solidFill>
                <a:latin typeface="Cascadia Code" panose="00000509000000000000" pitchFamily="49" charset="0"/>
              </a:rPr>
              <a:t>float</a:t>
            </a:r>
            <a:r>
              <a:rPr lang="en-US" sz="1400" dirty="0">
                <a:solidFill>
                  <a:srgbClr val="000000"/>
                </a:solidFill>
                <a:latin typeface="Cascadia Code" panose="00000509000000000000" pitchFamily="49" charset="0"/>
              </a:rPr>
              <a:t> latitude, </a:t>
            </a:r>
            <a:r>
              <a:rPr lang="en-US" sz="1400" dirty="0">
                <a:solidFill>
                  <a:srgbClr val="0000FF"/>
                </a:solidFill>
                <a:latin typeface="Cascadia Code" panose="00000509000000000000" pitchFamily="49" charset="0"/>
              </a:rPr>
              <a:t>float</a:t>
            </a:r>
            <a:r>
              <a:rPr lang="en-US" sz="1400" dirty="0">
                <a:solidFill>
                  <a:srgbClr val="000000"/>
                </a:solidFill>
                <a:latin typeface="Cascadia Code" panose="00000509000000000000" pitchFamily="49" charset="0"/>
              </a:rPr>
              <a:t> longitude)</a:t>
            </a:r>
          </a:p>
          <a:p>
            <a:r>
              <a:rPr lang="en-US" sz="1400" dirty="0">
                <a:solidFill>
                  <a:srgbClr val="000000"/>
                </a:solidFill>
                <a:latin typeface="Cascadia Code" panose="00000509000000000000" pitchFamily="49" charset="0"/>
              </a:rPr>
              <a:t>{</a:t>
            </a:r>
          </a:p>
          <a:p>
            <a:r>
              <a:rPr lang="en-US" sz="1400" dirty="0">
                <a:solidFill>
                  <a:srgbClr val="000000"/>
                </a:solidFill>
                <a:latin typeface="Cascadia Code" panose="00000509000000000000" pitchFamily="49" charset="0"/>
              </a:rPr>
              <a:t>    </a:t>
            </a:r>
            <a:r>
              <a:rPr lang="en-US" sz="1400" dirty="0" err="1">
                <a:solidFill>
                  <a:srgbClr val="2B91AF"/>
                </a:solidFill>
                <a:latin typeface="Cascadia Code" panose="00000509000000000000" pitchFamily="49" charset="0"/>
              </a:rPr>
              <a:t>Ensure</a:t>
            </a:r>
            <a:r>
              <a:rPr lang="en-US" sz="1400" dirty="0" err="1">
                <a:solidFill>
                  <a:srgbClr val="000000"/>
                </a:solidFill>
                <a:latin typeface="Cascadia Code" panose="00000509000000000000" pitchFamily="49" charset="0"/>
              </a:rPr>
              <a:t>.</a:t>
            </a:r>
            <a:r>
              <a:rPr lang="en-US" sz="1400" dirty="0" err="1">
                <a:solidFill>
                  <a:srgbClr val="2B91AF"/>
                </a:solidFill>
                <a:latin typeface="Cascadia Code" panose="00000509000000000000" pitchFamily="49" charset="0"/>
              </a:rPr>
              <a:t>Argument</a:t>
            </a:r>
            <a:r>
              <a:rPr lang="en-US" sz="1400" dirty="0" err="1">
                <a:solidFill>
                  <a:srgbClr val="000000"/>
                </a:solidFill>
                <a:latin typeface="Cascadia Code" panose="00000509000000000000" pitchFamily="49" charset="0"/>
              </a:rPr>
              <a:t>.Is</a:t>
            </a:r>
            <a:r>
              <a:rPr lang="en-US" sz="1400" dirty="0">
                <a:solidFill>
                  <a:srgbClr val="000000"/>
                </a:solidFill>
                <a:latin typeface="Cascadia Code" panose="00000509000000000000" pitchFamily="49" charset="0"/>
              </a:rPr>
              <a:t>(latitude &gt;= -90 &amp;&amp; latitude &lt;= 90, </a:t>
            </a:r>
            <a:r>
              <a:rPr lang="en-US" sz="1400" dirty="0">
                <a:solidFill>
                  <a:srgbClr val="A31515"/>
                </a:solidFill>
                <a:latin typeface="Cascadia Code" panose="00000509000000000000" pitchFamily="49" charset="0"/>
              </a:rPr>
              <a:t>"Latitude should be between -90 and 90"</a:t>
            </a:r>
            <a:r>
              <a:rPr lang="en-US" sz="1400" dirty="0">
                <a:solidFill>
                  <a:srgbClr val="000000"/>
                </a:solidFill>
                <a:latin typeface="Cascadia Code" panose="00000509000000000000" pitchFamily="49" charset="0"/>
              </a:rPr>
              <a:t>);</a:t>
            </a:r>
          </a:p>
          <a:p>
            <a:r>
              <a:rPr lang="en-US" sz="1400" dirty="0">
                <a:solidFill>
                  <a:srgbClr val="000000"/>
                </a:solidFill>
                <a:latin typeface="Cascadia Code" panose="00000509000000000000" pitchFamily="49" charset="0"/>
              </a:rPr>
              <a:t>    </a:t>
            </a:r>
            <a:r>
              <a:rPr lang="en-US" sz="1400" dirty="0" err="1">
                <a:solidFill>
                  <a:srgbClr val="2B91AF"/>
                </a:solidFill>
                <a:latin typeface="Cascadia Code" panose="00000509000000000000" pitchFamily="49" charset="0"/>
              </a:rPr>
              <a:t>Ensure</a:t>
            </a:r>
            <a:r>
              <a:rPr lang="en-US" sz="1400" dirty="0" err="1">
                <a:solidFill>
                  <a:srgbClr val="000000"/>
                </a:solidFill>
                <a:latin typeface="Cascadia Code" panose="00000509000000000000" pitchFamily="49" charset="0"/>
              </a:rPr>
              <a:t>.</a:t>
            </a:r>
            <a:r>
              <a:rPr lang="en-US" sz="1400" dirty="0" err="1">
                <a:solidFill>
                  <a:srgbClr val="2B91AF"/>
                </a:solidFill>
                <a:latin typeface="Cascadia Code" panose="00000509000000000000" pitchFamily="49" charset="0"/>
              </a:rPr>
              <a:t>Argument</a:t>
            </a:r>
            <a:r>
              <a:rPr lang="en-US" sz="1400" dirty="0" err="1">
                <a:solidFill>
                  <a:srgbClr val="000000"/>
                </a:solidFill>
                <a:latin typeface="Cascadia Code" panose="00000509000000000000" pitchFamily="49" charset="0"/>
              </a:rPr>
              <a:t>.Is</a:t>
            </a:r>
            <a:r>
              <a:rPr lang="en-US" sz="1400" dirty="0">
                <a:solidFill>
                  <a:srgbClr val="000000"/>
                </a:solidFill>
                <a:latin typeface="Cascadia Code" panose="00000509000000000000" pitchFamily="49" charset="0"/>
              </a:rPr>
              <a:t>(longitude &gt;= -180 &amp;&amp; longitude &lt;= 180, </a:t>
            </a:r>
            <a:r>
              <a:rPr lang="en-US" sz="1400" dirty="0">
                <a:solidFill>
                  <a:srgbClr val="A31515"/>
                </a:solidFill>
                <a:latin typeface="Cascadia Code" panose="00000509000000000000" pitchFamily="49" charset="0"/>
              </a:rPr>
              <a:t>"Longitude should be between -90 and 90"</a:t>
            </a:r>
            <a:r>
              <a:rPr lang="en-US" sz="1400" dirty="0">
                <a:solidFill>
                  <a:srgbClr val="000000"/>
                </a:solidFill>
                <a:latin typeface="Cascadia Code" panose="00000509000000000000" pitchFamily="49" charset="0"/>
              </a:rPr>
              <a:t>);</a:t>
            </a:r>
          </a:p>
          <a:p>
            <a:r>
              <a:rPr lang="en-US" sz="1400" dirty="0">
                <a:solidFill>
                  <a:srgbClr val="000000"/>
                </a:solidFill>
                <a:latin typeface="Cascadia Code" panose="00000509000000000000" pitchFamily="49" charset="0"/>
              </a:rPr>
              <a:t>    Latitude = latitude;</a:t>
            </a:r>
          </a:p>
          <a:p>
            <a:r>
              <a:rPr lang="en-US" sz="1400" dirty="0">
                <a:solidFill>
                  <a:srgbClr val="000000"/>
                </a:solidFill>
                <a:latin typeface="Cascadia Code" panose="00000509000000000000" pitchFamily="49" charset="0"/>
              </a:rPr>
              <a:t>    Longitude = longitude;</a:t>
            </a:r>
          </a:p>
          <a:p>
            <a:r>
              <a:rPr lang="en-US" sz="1400" dirty="0">
                <a:solidFill>
                  <a:srgbClr val="000000"/>
                </a:solidFill>
                <a:latin typeface="Cascadia Code" panose="00000509000000000000" pitchFamily="49" charset="0"/>
              </a:rPr>
              <a:t>}</a:t>
            </a:r>
          </a:p>
          <a:p>
            <a:endParaRPr lang="en-US" sz="1400" dirty="0">
              <a:solidFill>
                <a:srgbClr val="000000"/>
              </a:solidFill>
              <a:latin typeface="Cascadia Code" panose="00000509000000000000" pitchFamily="49" charset="0"/>
            </a:endParaRPr>
          </a:p>
          <a:p>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float</a:t>
            </a:r>
            <a:r>
              <a:rPr lang="en-US" sz="1400" dirty="0">
                <a:solidFill>
                  <a:srgbClr val="000000"/>
                </a:solidFill>
                <a:latin typeface="Cascadia Code" panose="00000509000000000000" pitchFamily="49" charset="0"/>
              </a:rPr>
              <a:t> Latitude { </a:t>
            </a:r>
            <a:r>
              <a:rPr lang="en-US" sz="1400" dirty="0">
                <a:solidFill>
                  <a:srgbClr val="0000FF"/>
                </a:solidFill>
                <a:latin typeface="Cascadia Code" panose="00000509000000000000" pitchFamily="49" charset="0"/>
              </a:rPr>
              <a:t>get</a:t>
            </a:r>
            <a:r>
              <a:rPr lang="en-US" sz="1400" dirty="0">
                <a:solidFill>
                  <a:srgbClr val="000000"/>
                </a:solidFill>
                <a:latin typeface="Cascadia Code" panose="00000509000000000000" pitchFamily="49" charset="0"/>
              </a:rPr>
              <a:t>; }</a:t>
            </a:r>
          </a:p>
          <a:p>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float</a:t>
            </a:r>
            <a:r>
              <a:rPr lang="en-US" sz="1400" dirty="0">
                <a:solidFill>
                  <a:srgbClr val="000000"/>
                </a:solidFill>
                <a:latin typeface="Cascadia Code" panose="00000509000000000000" pitchFamily="49" charset="0"/>
              </a:rPr>
              <a:t> Longitude { </a:t>
            </a:r>
            <a:r>
              <a:rPr lang="en-US" sz="1400" dirty="0">
                <a:solidFill>
                  <a:srgbClr val="0000FF"/>
                </a:solidFill>
                <a:latin typeface="Cascadia Code" panose="00000509000000000000" pitchFamily="49" charset="0"/>
              </a:rPr>
              <a:t>get</a:t>
            </a:r>
            <a:r>
              <a:rPr lang="en-US" sz="1400" dirty="0">
                <a:solidFill>
                  <a:srgbClr val="000000"/>
                </a:solidFill>
                <a:latin typeface="Cascadia Code" panose="00000509000000000000" pitchFamily="49" charset="0"/>
              </a:rPr>
              <a:t>; }</a:t>
            </a:r>
            <a:endParaRPr lang="en-US" sz="1400" dirty="0">
              <a:latin typeface="Cascadia Code" panose="00000509000000000000" pitchFamily="49" charset="0"/>
            </a:endParaRPr>
          </a:p>
        </p:txBody>
      </p:sp>
    </p:spTree>
    <p:extLst>
      <p:ext uri="{BB962C8B-B14F-4D97-AF65-F5344CB8AC3E}">
        <p14:creationId xmlns:p14="http://schemas.microsoft.com/office/powerpoint/2010/main" val="35478175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D47AC50-0B20-4F7A-8527-1B5DDD6E840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25034275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Dealing</a:t>
            </a:r>
            <a:r>
              <a:rPr lang="es-ES" dirty="0">
                <a:latin typeface="Cascadia Code" panose="00000509000000000000" pitchFamily="49" charset="0"/>
              </a:rPr>
              <a:t> </a:t>
            </a:r>
            <a:r>
              <a:rPr lang="es-ES" dirty="0" err="1">
                <a:latin typeface="Cascadia Code" panose="00000509000000000000" pitchFamily="49" charset="0"/>
              </a:rPr>
              <a:t>with</a:t>
            </a:r>
            <a:r>
              <a:rPr lang="es-ES" dirty="0">
                <a:latin typeface="Cascadia Code" panose="00000509000000000000" pitchFamily="49" charset="0"/>
              </a:rPr>
              <a:t> </a:t>
            </a:r>
            <a:r>
              <a:rPr lang="es-ES" dirty="0" err="1">
                <a:latin typeface="Cascadia Code" panose="00000509000000000000" pitchFamily="49" charset="0"/>
              </a:rPr>
              <a:t>primitive</a:t>
            </a:r>
            <a:r>
              <a:rPr lang="es-ES" dirty="0">
                <a:latin typeface="Cascadia Code" panose="00000509000000000000" pitchFamily="49" charset="0"/>
              </a:rPr>
              <a:t> </a:t>
            </a:r>
            <a:r>
              <a:rPr lang="es-ES" dirty="0" err="1">
                <a:latin typeface="Cascadia Code" panose="00000509000000000000" pitchFamily="49" charset="0"/>
              </a:rPr>
              <a:t>obsession</a:t>
            </a:r>
            <a:endParaRPr lang="es-ES" dirty="0">
              <a:latin typeface="Cascadia Code" panose="00000509000000000000" pitchFamily="49" charset="0"/>
            </a:endParaRPr>
          </a:p>
        </p:txBody>
      </p:sp>
      <p:sp>
        <p:nvSpPr>
          <p:cNvPr id="6" name="Rectangle 5">
            <a:extLst>
              <a:ext uri="{FF2B5EF4-FFF2-40B4-BE49-F238E27FC236}">
                <a16:creationId xmlns:a16="http://schemas.microsoft.com/office/drawing/2014/main" id="{78554153-CF9A-4E73-8A26-52A6C7B9F3DC}"/>
              </a:ext>
            </a:extLst>
          </p:cNvPr>
          <p:cNvSpPr/>
          <p:nvPr/>
        </p:nvSpPr>
        <p:spPr>
          <a:xfrm>
            <a:off x="581192" y="3066756"/>
            <a:ext cx="8767948" cy="1754326"/>
          </a:xfrm>
          <a:prstGeom prst="rect">
            <a:avLst/>
          </a:prstGeom>
        </p:spPr>
        <p:txBody>
          <a:bodyPr wrap="square">
            <a:spAutoFit/>
          </a:bodyPr>
          <a:lstStyle/>
          <a:p>
            <a:r>
              <a:rPr lang="fr-FR" dirty="0">
                <a:solidFill>
                  <a:srgbClr val="2B91AF"/>
                </a:solidFill>
                <a:latin typeface="Cascadia Code" panose="00000509000000000000" pitchFamily="49" charset="0"/>
              </a:rPr>
              <a:t>Latitude</a:t>
            </a:r>
            <a:r>
              <a:rPr lang="fr-FR" dirty="0">
                <a:solidFill>
                  <a:srgbClr val="000000"/>
                </a:solidFill>
                <a:latin typeface="Cascadia Code" panose="00000509000000000000" pitchFamily="49" charset="0"/>
              </a:rPr>
              <a:t> </a:t>
            </a:r>
            <a:r>
              <a:rPr lang="fr-FR" dirty="0" err="1">
                <a:solidFill>
                  <a:srgbClr val="000000"/>
                </a:solidFill>
                <a:latin typeface="Cascadia Code" panose="00000509000000000000" pitchFamily="49" charset="0"/>
              </a:rPr>
              <a:t>latitude</a:t>
            </a:r>
            <a:r>
              <a:rPr lang="fr-FR" dirty="0">
                <a:solidFill>
                  <a:srgbClr val="000000"/>
                </a:solidFill>
                <a:latin typeface="Cascadia Code" panose="00000509000000000000" pitchFamily="49" charset="0"/>
              </a:rPr>
              <a:t> = </a:t>
            </a:r>
            <a:r>
              <a:rPr lang="fr-FR" dirty="0">
                <a:solidFill>
                  <a:srgbClr val="0000FF"/>
                </a:solidFill>
                <a:latin typeface="Cascadia Code" panose="00000509000000000000" pitchFamily="49" charset="0"/>
              </a:rPr>
              <a:t>new</a:t>
            </a:r>
            <a:r>
              <a:rPr lang="fr-FR" dirty="0">
                <a:solidFill>
                  <a:srgbClr val="000000"/>
                </a:solidFill>
                <a:latin typeface="Cascadia Code" panose="00000509000000000000" pitchFamily="49" charset="0"/>
              </a:rPr>
              <a:t> </a:t>
            </a:r>
            <a:r>
              <a:rPr lang="fr-FR" dirty="0">
                <a:solidFill>
                  <a:srgbClr val="2B91AF"/>
                </a:solidFill>
                <a:latin typeface="Cascadia Code" panose="00000509000000000000" pitchFamily="49" charset="0"/>
              </a:rPr>
              <a:t>Latitude</a:t>
            </a:r>
            <a:r>
              <a:rPr lang="fr-FR" dirty="0">
                <a:solidFill>
                  <a:srgbClr val="000000"/>
                </a:solidFill>
                <a:latin typeface="Cascadia Code" panose="00000509000000000000" pitchFamily="49" charset="0"/>
              </a:rPr>
              <a:t>(</a:t>
            </a:r>
            <a:r>
              <a:rPr lang="fr-FR" dirty="0">
                <a:solidFill>
                  <a:srgbClr val="A31515"/>
                </a:solidFill>
                <a:latin typeface="Cascadia Code" panose="00000509000000000000" pitchFamily="49" charset="0"/>
              </a:rPr>
              <a:t>56</a:t>
            </a:r>
            <a:r>
              <a:rPr lang="fr-FR" dirty="0">
                <a:solidFill>
                  <a:srgbClr val="000000"/>
                </a:solidFill>
                <a:latin typeface="Cascadia Code" panose="00000509000000000000" pitchFamily="49" charset="0"/>
              </a:rPr>
              <a:t>); </a:t>
            </a:r>
            <a:r>
              <a:rPr lang="fr-FR" dirty="0">
                <a:solidFill>
                  <a:srgbClr val="008000"/>
                </a:solidFill>
                <a:latin typeface="Cascadia Code" panose="00000509000000000000" pitchFamily="49" charset="0"/>
              </a:rPr>
              <a:t>// </a:t>
            </a:r>
            <a:r>
              <a:rPr lang="fr-FR" dirty="0" err="1">
                <a:solidFill>
                  <a:srgbClr val="008000"/>
                </a:solidFill>
                <a:latin typeface="Cascadia Code" panose="00000509000000000000" pitchFamily="49" charset="0"/>
              </a:rPr>
              <a:t>constructor</a:t>
            </a:r>
            <a:endParaRPr lang="fr-FR" dirty="0">
              <a:solidFill>
                <a:srgbClr val="000000"/>
              </a:solidFill>
              <a:latin typeface="Cascadia Code" panose="00000509000000000000" pitchFamily="49" charset="0"/>
            </a:endParaRPr>
          </a:p>
          <a:p>
            <a:r>
              <a:rPr lang="fr-FR" dirty="0">
                <a:solidFill>
                  <a:srgbClr val="2B91AF"/>
                </a:solidFill>
                <a:latin typeface="Cascadia Code" panose="00000509000000000000" pitchFamily="49" charset="0"/>
              </a:rPr>
              <a:t>Latitude</a:t>
            </a:r>
            <a:r>
              <a:rPr lang="fr-FR" dirty="0">
                <a:solidFill>
                  <a:srgbClr val="000000"/>
                </a:solidFill>
                <a:latin typeface="Cascadia Code" panose="00000509000000000000" pitchFamily="49" charset="0"/>
              </a:rPr>
              <a:t> </a:t>
            </a:r>
            <a:r>
              <a:rPr lang="fr-FR" dirty="0" err="1">
                <a:solidFill>
                  <a:srgbClr val="000000"/>
                </a:solidFill>
                <a:latin typeface="Cascadia Code" panose="00000509000000000000" pitchFamily="49" charset="0"/>
              </a:rPr>
              <a:t>latitude</a:t>
            </a:r>
            <a:r>
              <a:rPr lang="fr-FR" dirty="0">
                <a:solidFill>
                  <a:srgbClr val="000000"/>
                </a:solidFill>
                <a:latin typeface="Cascadia Code" panose="00000509000000000000" pitchFamily="49" charset="0"/>
              </a:rPr>
              <a:t> = (</a:t>
            </a:r>
            <a:r>
              <a:rPr lang="fr-FR" dirty="0">
                <a:solidFill>
                  <a:srgbClr val="2B91AF"/>
                </a:solidFill>
                <a:latin typeface="Cascadia Code" panose="00000509000000000000" pitchFamily="49" charset="0"/>
              </a:rPr>
              <a:t>Latitude</a:t>
            </a:r>
            <a:r>
              <a:rPr lang="fr-FR" dirty="0">
                <a:solidFill>
                  <a:srgbClr val="000000"/>
                </a:solidFill>
                <a:latin typeface="Cascadia Code" panose="00000509000000000000" pitchFamily="49" charset="0"/>
              </a:rPr>
              <a:t>)</a:t>
            </a:r>
            <a:r>
              <a:rPr lang="fr-FR" dirty="0">
                <a:solidFill>
                  <a:srgbClr val="A31515"/>
                </a:solidFill>
                <a:latin typeface="Cascadia Code" panose="00000509000000000000" pitchFamily="49" charset="0"/>
              </a:rPr>
              <a:t>56</a:t>
            </a:r>
            <a:r>
              <a:rPr lang="fr-FR" dirty="0">
                <a:solidFill>
                  <a:srgbClr val="000000"/>
                </a:solidFill>
                <a:latin typeface="Cascadia Code" panose="00000509000000000000" pitchFamily="49" charset="0"/>
              </a:rPr>
              <a:t>; </a:t>
            </a:r>
            <a:r>
              <a:rPr lang="fr-FR" dirty="0">
                <a:solidFill>
                  <a:srgbClr val="008000"/>
                </a:solidFill>
                <a:latin typeface="Cascadia Code" panose="00000509000000000000" pitchFamily="49" charset="0"/>
              </a:rPr>
              <a:t>// explicit </a:t>
            </a:r>
            <a:r>
              <a:rPr lang="fr-FR" dirty="0" err="1">
                <a:solidFill>
                  <a:srgbClr val="008000"/>
                </a:solidFill>
                <a:latin typeface="Cascadia Code" panose="00000509000000000000" pitchFamily="49" charset="0"/>
              </a:rPr>
              <a:t>operator</a:t>
            </a:r>
            <a:endParaRPr lang="fr-FR" dirty="0">
              <a:solidFill>
                <a:srgbClr val="000000"/>
              </a:solidFill>
              <a:latin typeface="Cascadia Code" panose="00000509000000000000" pitchFamily="49" charset="0"/>
            </a:endParaRPr>
          </a:p>
          <a:p>
            <a:endParaRPr lang="es-ES" dirty="0">
              <a:solidFill>
                <a:srgbClr val="000000"/>
              </a:solidFill>
              <a:latin typeface="Cascadia Code" panose="00000509000000000000" pitchFamily="49" charset="0"/>
            </a:endParaRPr>
          </a:p>
          <a:p>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a:t>
            </a:r>
            <a:r>
              <a:rPr lang="es-ES" dirty="0">
                <a:solidFill>
                  <a:srgbClr val="008000"/>
                </a:solidFill>
                <a:latin typeface="Cascadia Code" panose="00000509000000000000" pitchFamily="49" charset="0"/>
              </a:rPr>
              <a:t>// </a:t>
            </a:r>
            <a:r>
              <a:rPr lang="es-ES" dirty="0" err="1">
                <a:solidFill>
                  <a:srgbClr val="008000"/>
                </a:solidFill>
                <a:latin typeface="Cascadia Code" panose="00000509000000000000" pitchFamily="49" charset="0"/>
              </a:rPr>
              <a:t>implicit</a:t>
            </a:r>
            <a:r>
              <a:rPr lang="es-ES" dirty="0">
                <a:solidFill>
                  <a:srgbClr val="008000"/>
                </a:solidFill>
                <a:latin typeface="Cascadia Code" panose="00000509000000000000" pitchFamily="49" charset="0"/>
              </a:rPr>
              <a:t> </a:t>
            </a:r>
            <a:r>
              <a:rPr lang="es-ES" dirty="0" err="1">
                <a:solidFill>
                  <a:srgbClr val="008000"/>
                </a:solidFill>
                <a:latin typeface="Cascadia Code" panose="00000509000000000000" pitchFamily="49" charset="0"/>
              </a:rPr>
              <a:t>operator</a:t>
            </a:r>
            <a:endParaRPr lang="es-ES" dirty="0">
              <a:solidFill>
                <a:srgbClr val="000000"/>
              </a:solidFill>
              <a:latin typeface="Cascadia Code" panose="00000509000000000000" pitchFamily="49" charset="0"/>
            </a:endParaRPr>
          </a:p>
          <a:p>
            <a:endParaRPr lang="es-ES" dirty="0">
              <a:solidFill>
                <a:srgbClr val="000000"/>
              </a:solidFill>
              <a:latin typeface="Cascadia Code" panose="00000509000000000000" pitchFamily="49" charset="0"/>
            </a:endParaRPr>
          </a:p>
          <a:p>
            <a:r>
              <a:rPr lang="en-US" dirty="0" err="1">
                <a:solidFill>
                  <a:srgbClr val="2B91AF"/>
                </a:solidFill>
                <a:latin typeface="Cascadia Code" panose="00000509000000000000" pitchFamily="49" charset="0"/>
              </a:rPr>
              <a:t>Console</a:t>
            </a:r>
            <a:r>
              <a:rPr lang="en-US" dirty="0" err="1">
                <a:solidFill>
                  <a:srgbClr val="000000"/>
                </a:solidFill>
                <a:latin typeface="Cascadia Code" panose="00000509000000000000" pitchFamily="49" charset="0"/>
              </a:rPr>
              <a:t>.WriteLine</a:t>
            </a:r>
            <a:r>
              <a:rPr lang="en-US" dirty="0">
                <a:solidFill>
                  <a:srgbClr val="000000"/>
                </a:solidFill>
                <a:latin typeface="Cascadia Code" panose="00000509000000000000" pitchFamily="49" charset="0"/>
              </a:rPr>
              <a:t>(</a:t>
            </a:r>
            <a:r>
              <a:rPr lang="en-US" dirty="0">
                <a:solidFill>
                  <a:srgbClr val="A31515"/>
                </a:solidFill>
                <a:latin typeface="Cascadia Code" panose="00000509000000000000" pitchFamily="49" charset="0"/>
              </a:rPr>
              <a:t>“Latitude: {0}"</a:t>
            </a:r>
            <a:r>
              <a:rPr lang="en-US" dirty="0">
                <a:solidFill>
                  <a:srgbClr val="000000"/>
                </a:solidFill>
                <a:latin typeface="Cascadia Code" panose="00000509000000000000" pitchFamily="49" charset="0"/>
              </a:rPr>
              <a:t>, latitude); </a:t>
            </a:r>
            <a:r>
              <a:rPr lang="en-US" dirty="0">
                <a:solidFill>
                  <a:srgbClr val="008000"/>
                </a:solidFill>
                <a:latin typeface="Cascadia Code" panose="00000509000000000000" pitchFamily="49" charset="0"/>
              </a:rPr>
              <a:t>// </a:t>
            </a:r>
            <a:r>
              <a:rPr lang="en-US" dirty="0" err="1">
                <a:solidFill>
                  <a:srgbClr val="008000"/>
                </a:solidFill>
                <a:latin typeface="Cascadia Code" panose="00000509000000000000" pitchFamily="49" charset="0"/>
              </a:rPr>
              <a:t>ToString</a:t>
            </a:r>
            <a:r>
              <a:rPr lang="en-US" dirty="0">
                <a:solidFill>
                  <a:srgbClr val="008000"/>
                </a:solidFill>
                <a:latin typeface="Cascadia Code" panose="00000509000000000000" pitchFamily="49" charset="0"/>
              </a:rPr>
              <a:t> method</a:t>
            </a:r>
            <a:endParaRPr lang="es-ES" dirty="0">
              <a:latin typeface="Cascadia Code" panose="00000509000000000000" pitchFamily="49" charset="0"/>
            </a:endParaRPr>
          </a:p>
        </p:txBody>
      </p:sp>
    </p:spTree>
    <p:extLst>
      <p:ext uri="{BB962C8B-B14F-4D97-AF65-F5344CB8AC3E}">
        <p14:creationId xmlns:p14="http://schemas.microsoft.com/office/powerpoint/2010/main" val="30703205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Dealing</a:t>
            </a:r>
            <a:r>
              <a:rPr lang="es-ES" dirty="0">
                <a:latin typeface="Cascadia Code" panose="00000509000000000000" pitchFamily="49" charset="0"/>
              </a:rPr>
              <a:t> </a:t>
            </a:r>
            <a:r>
              <a:rPr lang="es-ES" dirty="0" err="1">
                <a:latin typeface="Cascadia Code" panose="00000509000000000000" pitchFamily="49" charset="0"/>
              </a:rPr>
              <a:t>with</a:t>
            </a:r>
            <a:r>
              <a:rPr lang="es-ES" dirty="0">
                <a:latin typeface="Cascadia Code" panose="00000509000000000000" pitchFamily="49" charset="0"/>
              </a:rPr>
              <a:t> </a:t>
            </a:r>
            <a:r>
              <a:rPr lang="es-ES" dirty="0" err="1">
                <a:latin typeface="Cascadia Code" panose="00000509000000000000" pitchFamily="49" charset="0"/>
              </a:rPr>
              <a:t>primitive</a:t>
            </a:r>
            <a:r>
              <a:rPr lang="es-ES" dirty="0">
                <a:latin typeface="Cascadia Code" panose="00000509000000000000" pitchFamily="49" charset="0"/>
              </a:rPr>
              <a:t> </a:t>
            </a:r>
            <a:r>
              <a:rPr lang="es-ES" dirty="0" err="1">
                <a:latin typeface="Cascadia Code" panose="00000509000000000000" pitchFamily="49" charset="0"/>
              </a:rPr>
              <a:t>obsession</a:t>
            </a:r>
            <a:endParaRPr lang="es-ES" dirty="0">
              <a:latin typeface="Cascadia Code" panose="00000509000000000000" pitchFamily="49" charset="0"/>
            </a:endParaRPr>
          </a:p>
        </p:txBody>
      </p:sp>
      <p:sp>
        <p:nvSpPr>
          <p:cNvPr id="3" name="Content Placeholder 2">
            <a:extLst>
              <a:ext uri="{FF2B5EF4-FFF2-40B4-BE49-F238E27FC236}">
                <a16:creationId xmlns:a16="http://schemas.microsoft.com/office/drawing/2014/main" id="{C6983729-6114-4B9A-A8AD-B3024C8C8D85}"/>
              </a:ext>
            </a:extLst>
          </p:cNvPr>
          <p:cNvSpPr>
            <a:spLocks noGrp="1"/>
          </p:cNvSpPr>
          <p:nvPr>
            <p:ph idx="1"/>
          </p:nvPr>
        </p:nvSpPr>
        <p:spPr/>
        <p:txBody>
          <a:bodyPr>
            <a:normAutofit/>
          </a:bodyPr>
          <a:lstStyle/>
          <a:p>
            <a:pPr marL="0" indent="0" algn="ctr">
              <a:buNone/>
            </a:pPr>
            <a:r>
              <a:rPr lang="es-ES" sz="2400" b="1" dirty="0" err="1">
                <a:latin typeface="Cascadia Code" panose="00000509000000000000" pitchFamily="49" charset="0"/>
              </a:rPr>
              <a:t>How</a:t>
            </a:r>
            <a:r>
              <a:rPr lang="es-ES" sz="2400" b="1" dirty="0">
                <a:latin typeface="Cascadia Code" panose="00000509000000000000" pitchFamily="49" charset="0"/>
              </a:rPr>
              <a:t> do </a:t>
            </a:r>
            <a:r>
              <a:rPr lang="es-ES" sz="2400" b="1" dirty="0" err="1">
                <a:latin typeface="Cascadia Code" panose="00000509000000000000" pitchFamily="49" charset="0"/>
              </a:rPr>
              <a:t>we</a:t>
            </a:r>
            <a:r>
              <a:rPr lang="es-ES" sz="2400" b="1" dirty="0">
                <a:latin typeface="Cascadia Code" panose="00000509000000000000" pitchFamily="49" charset="0"/>
              </a:rPr>
              <a:t> </a:t>
            </a:r>
            <a:r>
              <a:rPr lang="es-ES" sz="2400" b="1" dirty="0" err="1">
                <a:latin typeface="Cascadia Code" panose="00000509000000000000" pitchFamily="49" charset="0"/>
              </a:rPr>
              <a:t>know</a:t>
            </a:r>
            <a:r>
              <a:rPr lang="es-ES" sz="2400" b="1" dirty="0">
                <a:latin typeface="Cascadia Code" panose="00000509000000000000" pitchFamily="49" charset="0"/>
              </a:rPr>
              <a:t> </a:t>
            </a:r>
            <a:r>
              <a:rPr lang="es-ES" sz="2400" b="1" dirty="0" err="1">
                <a:latin typeface="Cascadia Code" panose="00000509000000000000" pitchFamily="49" charset="0"/>
              </a:rPr>
              <a:t>when</a:t>
            </a:r>
            <a:r>
              <a:rPr lang="es-ES" sz="2400" b="1" dirty="0">
                <a:latin typeface="Cascadia Code" panose="00000509000000000000" pitchFamily="49" charset="0"/>
              </a:rPr>
              <a:t> </a:t>
            </a:r>
            <a:r>
              <a:rPr lang="es-ES" sz="2400" b="1" dirty="0" err="1">
                <a:latin typeface="Cascadia Code" panose="00000509000000000000" pitchFamily="49" charset="0"/>
              </a:rPr>
              <a:t>we</a:t>
            </a:r>
            <a:r>
              <a:rPr lang="es-ES" sz="2400" b="1" dirty="0">
                <a:latin typeface="Cascadia Code" panose="00000509000000000000" pitchFamily="49" charset="0"/>
              </a:rPr>
              <a:t> </a:t>
            </a:r>
            <a:r>
              <a:rPr lang="es-ES" sz="2400" b="1" dirty="0" err="1">
                <a:latin typeface="Cascadia Code" panose="00000509000000000000" pitchFamily="49" charset="0"/>
              </a:rPr>
              <a:t>could</a:t>
            </a:r>
            <a:r>
              <a:rPr lang="es-ES" sz="2400" b="1" dirty="0">
                <a:latin typeface="Cascadia Code" panose="00000509000000000000" pitchFamily="49" charset="0"/>
              </a:rPr>
              <a:t> </a:t>
            </a:r>
            <a:r>
              <a:rPr lang="es-ES" sz="2400" b="1" dirty="0" err="1">
                <a:latin typeface="Cascadia Code" panose="00000509000000000000" pitchFamily="49" charset="0"/>
              </a:rPr>
              <a:t>replace</a:t>
            </a:r>
            <a:r>
              <a:rPr lang="es-ES" sz="2400" b="1" dirty="0">
                <a:latin typeface="Cascadia Code" panose="00000509000000000000" pitchFamily="49" charset="0"/>
              </a:rPr>
              <a:t> </a:t>
            </a:r>
            <a:r>
              <a:rPr lang="es-ES" sz="2400" b="1" dirty="0" err="1">
                <a:latin typeface="Cascadia Code" panose="00000509000000000000" pitchFamily="49" charset="0"/>
              </a:rPr>
              <a:t>Primitive</a:t>
            </a:r>
            <a:r>
              <a:rPr lang="es-ES" sz="2400" b="1" dirty="0">
                <a:latin typeface="Cascadia Code" panose="00000509000000000000" pitchFamily="49" charset="0"/>
              </a:rPr>
              <a:t> </a:t>
            </a:r>
            <a:r>
              <a:rPr lang="es-ES" sz="2400" b="1" dirty="0" err="1">
                <a:latin typeface="Cascadia Code" panose="00000509000000000000" pitchFamily="49" charset="0"/>
              </a:rPr>
              <a:t>with</a:t>
            </a:r>
            <a:r>
              <a:rPr lang="es-ES" sz="2400" b="1" dirty="0">
                <a:latin typeface="Cascadia Code" panose="00000509000000000000" pitchFamily="49" charset="0"/>
              </a:rPr>
              <a:t> </a:t>
            </a:r>
            <a:r>
              <a:rPr lang="es-ES" sz="2400" b="1" dirty="0" err="1">
                <a:latin typeface="Cascadia Code" panose="00000509000000000000" pitchFamily="49" charset="0"/>
              </a:rPr>
              <a:t>Object</a:t>
            </a:r>
            <a:r>
              <a:rPr lang="es-ES" sz="2400" b="1" dirty="0">
                <a:latin typeface="Cascadia Code" panose="00000509000000000000" pitchFamily="49" charset="0"/>
              </a:rPr>
              <a:t>?</a:t>
            </a:r>
          </a:p>
          <a:p>
            <a:pPr marL="0" indent="0" algn="ctr">
              <a:buNone/>
            </a:pPr>
            <a:endParaRPr lang="es-ES" sz="2400" b="1" dirty="0">
              <a:latin typeface="Cascadia Code" panose="00000509000000000000" pitchFamily="49" charset="0"/>
            </a:endParaRPr>
          </a:p>
          <a:p>
            <a:pPr marL="0" indent="0" algn="ctr">
              <a:buNone/>
            </a:pPr>
            <a:r>
              <a:rPr lang="es-ES" sz="2400" i="1" dirty="0" err="1">
                <a:latin typeface="Cascadia Code" panose="00000509000000000000" pitchFamily="49" charset="0"/>
              </a:rPr>
              <a:t>Would</a:t>
            </a:r>
            <a:r>
              <a:rPr lang="es-ES" sz="2400" i="1" dirty="0">
                <a:latin typeface="Cascadia Code" panose="00000509000000000000" pitchFamily="49" charset="0"/>
              </a:rPr>
              <a:t> </a:t>
            </a:r>
            <a:r>
              <a:rPr lang="es-ES" sz="2400" i="1" dirty="0" err="1">
                <a:latin typeface="Cascadia Code" panose="00000509000000000000" pitchFamily="49" charset="0"/>
              </a:rPr>
              <a:t>any</a:t>
            </a:r>
            <a:r>
              <a:rPr lang="es-ES" sz="2400" i="1" dirty="0">
                <a:latin typeface="Cascadia Code" panose="00000509000000000000" pitchFamily="49" charset="0"/>
              </a:rPr>
              <a:t> </a:t>
            </a:r>
            <a:r>
              <a:rPr lang="es-ES" sz="2400" i="1" dirty="0" err="1">
                <a:latin typeface="Cascadia Code" panose="00000509000000000000" pitchFamily="49" charset="0"/>
              </a:rPr>
              <a:t>string</a:t>
            </a:r>
            <a:r>
              <a:rPr lang="es-ES" sz="2400" i="1" dirty="0">
                <a:latin typeface="Cascadia Code" panose="00000509000000000000" pitchFamily="49" charset="0"/>
              </a:rPr>
              <a:t>, </a:t>
            </a:r>
            <a:r>
              <a:rPr lang="es-ES" sz="2400" i="1" dirty="0" err="1">
                <a:latin typeface="Cascadia Code" panose="00000509000000000000" pitchFamily="49" charset="0"/>
              </a:rPr>
              <a:t>int</a:t>
            </a:r>
            <a:r>
              <a:rPr lang="es-ES" sz="2400" i="1" dirty="0">
                <a:latin typeface="Cascadia Code" panose="00000509000000000000" pitchFamily="49" charset="0"/>
              </a:rPr>
              <a:t>, </a:t>
            </a:r>
            <a:r>
              <a:rPr lang="es-ES" sz="2400" i="1" dirty="0" err="1">
                <a:latin typeface="Cascadia Code" panose="00000509000000000000" pitchFamily="49" charset="0"/>
              </a:rPr>
              <a:t>etc</a:t>
            </a:r>
            <a:r>
              <a:rPr lang="es-ES" sz="2400" i="1" dirty="0">
                <a:latin typeface="Cascadia Code" panose="00000509000000000000" pitchFamily="49" charset="0"/>
              </a:rPr>
              <a:t> be </a:t>
            </a:r>
            <a:r>
              <a:rPr lang="es-ES" sz="2400" i="1" dirty="0" err="1">
                <a:latin typeface="Cascadia Code" panose="00000509000000000000" pitchFamily="49" charset="0"/>
              </a:rPr>
              <a:t>acceptable</a:t>
            </a:r>
            <a:r>
              <a:rPr lang="es-ES" sz="2400" i="1" dirty="0">
                <a:latin typeface="Cascadia Code" panose="00000509000000000000" pitchFamily="49" charset="0"/>
              </a:rPr>
              <a:t> </a:t>
            </a:r>
            <a:r>
              <a:rPr lang="es-ES" sz="2400" i="1" dirty="0" err="1">
                <a:latin typeface="Cascadia Code" panose="00000509000000000000" pitchFamily="49" charset="0"/>
              </a:rPr>
              <a:t>here</a:t>
            </a:r>
            <a:r>
              <a:rPr lang="es-ES" sz="2400" i="1" dirty="0">
                <a:latin typeface="Cascadia Code" panose="00000509000000000000" pitchFamily="49" charset="0"/>
              </a:rPr>
              <a:t>? </a:t>
            </a:r>
          </a:p>
          <a:p>
            <a:pPr marL="0" indent="0" algn="ctr">
              <a:buNone/>
            </a:pPr>
            <a:r>
              <a:rPr lang="es-ES" sz="2400" i="1" dirty="0" err="1">
                <a:latin typeface="Cascadia Code" panose="00000509000000000000" pitchFamily="49" charset="0"/>
              </a:rPr>
              <a:t>If</a:t>
            </a:r>
            <a:r>
              <a:rPr lang="es-ES" sz="2400" i="1" dirty="0">
                <a:latin typeface="Cascadia Code" panose="00000509000000000000" pitchFamily="49" charset="0"/>
              </a:rPr>
              <a:t> </a:t>
            </a:r>
            <a:r>
              <a:rPr lang="es-ES" sz="2400" i="1" dirty="0" err="1">
                <a:latin typeface="Cascadia Code" panose="00000509000000000000" pitchFamily="49" charset="0"/>
              </a:rPr>
              <a:t>the</a:t>
            </a:r>
            <a:r>
              <a:rPr lang="es-ES" sz="2400" i="1" dirty="0">
                <a:latin typeface="Cascadia Code" panose="00000509000000000000" pitchFamily="49" charset="0"/>
              </a:rPr>
              <a:t> </a:t>
            </a:r>
            <a:r>
              <a:rPr lang="es-ES" sz="2400" i="1" dirty="0" err="1">
                <a:latin typeface="Cascadia Code" panose="00000509000000000000" pitchFamily="49" charset="0"/>
              </a:rPr>
              <a:t>answer</a:t>
            </a:r>
            <a:r>
              <a:rPr lang="es-ES" sz="2400" i="1" dirty="0">
                <a:latin typeface="Cascadia Code" panose="00000509000000000000" pitchFamily="49" charset="0"/>
              </a:rPr>
              <a:t> </a:t>
            </a:r>
            <a:r>
              <a:rPr lang="es-ES" sz="2400" i="1" dirty="0" err="1">
                <a:latin typeface="Cascadia Code" panose="00000509000000000000" pitchFamily="49" charset="0"/>
              </a:rPr>
              <a:t>is</a:t>
            </a:r>
            <a:r>
              <a:rPr lang="es-ES" sz="2400" i="1" dirty="0">
                <a:latin typeface="Cascadia Code" panose="00000509000000000000" pitchFamily="49" charset="0"/>
              </a:rPr>
              <a:t> </a:t>
            </a:r>
            <a:r>
              <a:rPr lang="es-ES" sz="2400" b="1" i="1" dirty="0">
                <a:latin typeface="Cascadia Code" panose="00000509000000000000" pitchFamily="49" charset="0"/>
              </a:rPr>
              <a:t>NO</a:t>
            </a:r>
            <a:r>
              <a:rPr lang="es-ES" sz="2400" i="1" dirty="0">
                <a:latin typeface="Cascadia Code" panose="00000509000000000000" pitchFamily="49" charset="0"/>
              </a:rPr>
              <a:t>, </a:t>
            </a:r>
            <a:r>
              <a:rPr lang="es-ES" sz="2400" i="1" dirty="0" err="1">
                <a:latin typeface="Cascadia Code" panose="00000509000000000000" pitchFamily="49" charset="0"/>
              </a:rPr>
              <a:t>replace</a:t>
            </a:r>
            <a:r>
              <a:rPr lang="es-ES" sz="2400" i="1" dirty="0">
                <a:latin typeface="Cascadia Code" panose="00000509000000000000" pitchFamily="49" charset="0"/>
              </a:rPr>
              <a:t> </a:t>
            </a:r>
            <a:r>
              <a:rPr lang="es-ES" sz="2400" i="1" dirty="0" err="1">
                <a:latin typeface="Cascadia Code" panose="00000509000000000000" pitchFamily="49" charset="0"/>
              </a:rPr>
              <a:t>Primitive</a:t>
            </a:r>
            <a:r>
              <a:rPr lang="es-ES" sz="2400" i="1" dirty="0">
                <a:latin typeface="Cascadia Code" panose="00000509000000000000" pitchFamily="49" charset="0"/>
              </a:rPr>
              <a:t> </a:t>
            </a:r>
            <a:r>
              <a:rPr lang="es-ES" sz="2400" i="1" dirty="0" err="1">
                <a:latin typeface="Cascadia Code" panose="00000509000000000000" pitchFamily="49" charset="0"/>
              </a:rPr>
              <a:t>with</a:t>
            </a:r>
            <a:r>
              <a:rPr lang="es-ES" sz="2400" i="1" dirty="0">
                <a:latin typeface="Cascadia Code" panose="00000509000000000000" pitchFamily="49" charset="0"/>
              </a:rPr>
              <a:t> </a:t>
            </a:r>
            <a:r>
              <a:rPr lang="es-ES" sz="2400" i="1" dirty="0" err="1">
                <a:latin typeface="Cascadia Code" panose="00000509000000000000" pitchFamily="49" charset="0"/>
              </a:rPr>
              <a:t>Object</a:t>
            </a:r>
            <a:r>
              <a:rPr lang="es-ES" sz="2400" i="1" dirty="0">
                <a:latin typeface="Cascadia Code" panose="00000509000000000000" pitchFamily="49" charset="0"/>
              </a:rPr>
              <a:t>.</a:t>
            </a:r>
          </a:p>
        </p:txBody>
      </p:sp>
    </p:spTree>
    <p:extLst>
      <p:ext uri="{BB962C8B-B14F-4D97-AF65-F5344CB8AC3E}">
        <p14:creationId xmlns:p14="http://schemas.microsoft.com/office/powerpoint/2010/main" val="37765872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Extract</a:t>
            </a:r>
            <a:r>
              <a:rPr lang="es-ES" dirty="0"/>
              <a:t> new </a:t>
            </a:r>
            <a:r>
              <a:rPr lang="es-ES" dirty="0" err="1"/>
              <a:t>object</a:t>
            </a:r>
            <a:r>
              <a:rPr lang="es-ES" dirty="0"/>
              <a:t> </a:t>
            </a:r>
            <a:r>
              <a:rPr lang="es-ES" dirty="0" err="1"/>
              <a:t>to</a:t>
            </a:r>
            <a:r>
              <a:rPr lang="es-ES" dirty="0"/>
              <a:t> </a:t>
            </a:r>
            <a:r>
              <a:rPr lang="es-ES" dirty="0" err="1"/>
              <a:t>represent</a:t>
            </a:r>
            <a:r>
              <a:rPr lang="es-ES" dirty="0"/>
              <a:t> composite </a:t>
            </a:r>
            <a:r>
              <a:rPr lang="es-ES" dirty="0" err="1"/>
              <a:t>values</a:t>
            </a:r>
            <a:endParaRPr lang="es-ES" dirty="0"/>
          </a:p>
        </p:txBody>
      </p:sp>
      <p:sp>
        <p:nvSpPr>
          <p:cNvPr id="4" name="Rectangle 3">
            <a:extLst>
              <a:ext uri="{FF2B5EF4-FFF2-40B4-BE49-F238E27FC236}">
                <a16:creationId xmlns:a16="http://schemas.microsoft.com/office/drawing/2014/main" id="{1B94A8A5-EA39-4FA0-BA5B-E87A50714D0B}"/>
              </a:ext>
            </a:extLst>
          </p:cNvPr>
          <p:cNvSpPr/>
          <p:nvPr/>
        </p:nvSpPr>
        <p:spPr>
          <a:xfrm>
            <a:off x="581192" y="4269893"/>
            <a:ext cx="11029615" cy="2031325"/>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MoneyConverter</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Amount</a:t>
            </a:r>
            <a:r>
              <a:rPr lang="en-US" dirty="0">
                <a:solidFill>
                  <a:srgbClr val="000000"/>
                </a:solidFill>
                <a:latin typeface="Cascadia Code" panose="00000509000000000000" pitchFamily="49" charset="0"/>
              </a:rPr>
              <a:t> Convert(</a:t>
            </a:r>
            <a:r>
              <a:rPr lang="en-US" dirty="0">
                <a:solidFill>
                  <a:srgbClr val="2B91AF"/>
                </a:solidFill>
                <a:latin typeface="Cascadia Code" panose="00000509000000000000" pitchFamily="49" charset="0"/>
              </a:rPr>
              <a:t>Amount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amount</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Currency</a:t>
            </a:r>
            <a:r>
              <a:rPr lang="en-US" dirty="0">
                <a:solidFill>
                  <a:srgbClr val="000000"/>
                </a:solidFill>
                <a:latin typeface="Cascadia Code" panose="00000509000000000000" pitchFamily="49" charset="0"/>
              </a:rPr>
              <a:t> from, </a:t>
            </a:r>
            <a:r>
              <a:rPr lang="en-US" dirty="0">
                <a:solidFill>
                  <a:srgbClr val="2B91AF"/>
                </a:solidFill>
                <a:latin typeface="Cascadia Code" panose="00000509000000000000" pitchFamily="49" charset="0"/>
              </a:rPr>
              <a:t>Currency</a:t>
            </a:r>
            <a:r>
              <a:rPr lang="en-US" dirty="0">
                <a:solidFill>
                  <a:srgbClr val="000000"/>
                </a:solidFill>
                <a:latin typeface="Cascadia Code" panose="00000509000000000000" pitchFamily="49" charset="0"/>
              </a:rPr>
              <a:t> to)</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
        <p:nvSpPr>
          <p:cNvPr id="5" name="Rectangle 4">
            <a:extLst>
              <a:ext uri="{FF2B5EF4-FFF2-40B4-BE49-F238E27FC236}">
                <a16:creationId xmlns:a16="http://schemas.microsoft.com/office/drawing/2014/main" id="{2CB860A9-1EFF-4253-A803-9266A5FB9879}"/>
              </a:ext>
            </a:extLst>
          </p:cNvPr>
          <p:cNvSpPr/>
          <p:nvPr/>
        </p:nvSpPr>
        <p:spPr>
          <a:xfrm>
            <a:off x="581192" y="2084832"/>
            <a:ext cx="8883442" cy="2031325"/>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Share</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void</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SetPrice</a:t>
            </a:r>
            <a:r>
              <a:rPr lang="en-US" dirty="0">
                <a:solidFill>
                  <a:srgbClr val="000000"/>
                </a:solidFill>
                <a:latin typeface="Cascadia Code" panose="00000509000000000000" pitchFamily="49" charset="0"/>
              </a:rPr>
              <a:t>(</a:t>
            </a:r>
            <a:r>
              <a:rPr lang="en-US" dirty="0">
                <a:solidFill>
                  <a:srgbClr val="2B91AF"/>
                </a:solidFill>
                <a:latin typeface="Cascadia Code" panose="00000509000000000000" pitchFamily="49" charset="0"/>
              </a:rPr>
              <a:t>Amount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amount</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Currency</a:t>
            </a:r>
            <a:r>
              <a:rPr lang="en-US" dirty="0">
                <a:solidFill>
                  <a:srgbClr val="000000"/>
                </a:solidFill>
                <a:latin typeface="Cascadia Code" panose="00000509000000000000" pitchFamily="49" charset="0"/>
              </a:rPr>
              <a:t> currency)</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35269953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Extract</a:t>
            </a:r>
            <a:r>
              <a:rPr lang="es-ES" dirty="0">
                <a:latin typeface="Cascadia Code" panose="00000509000000000000" pitchFamily="49" charset="0"/>
              </a:rPr>
              <a:t> new </a:t>
            </a:r>
            <a:r>
              <a:rPr lang="es-ES" dirty="0" err="1">
                <a:latin typeface="Cascadia Code" panose="00000509000000000000" pitchFamily="49" charset="0"/>
              </a:rPr>
              <a:t>object</a:t>
            </a:r>
            <a:r>
              <a:rPr lang="es-ES" dirty="0">
                <a:latin typeface="Cascadia Code" panose="00000509000000000000" pitchFamily="49" charset="0"/>
              </a:rPr>
              <a:t> </a:t>
            </a:r>
            <a:r>
              <a:rPr lang="es-ES" dirty="0" err="1">
                <a:latin typeface="Cascadia Code" panose="00000509000000000000" pitchFamily="49" charset="0"/>
              </a:rPr>
              <a:t>to</a:t>
            </a:r>
            <a:r>
              <a:rPr lang="es-ES" dirty="0">
                <a:latin typeface="Cascadia Code" panose="00000509000000000000" pitchFamily="49" charset="0"/>
              </a:rPr>
              <a:t> </a:t>
            </a:r>
            <a:r>
              <a:rPr lang="es-ES" dirty="0" err="1">
                <a:latin typeface="Cascadia Code" panose="00000509000000000000" pitchFamily="49" charset="0"/>
              </a:rPr>
              <a:t>represent</a:t>
            </a:r>
            <a:r>
              <a:rPr lang="es-ES" dirty="0">
                <a:latin typeface="Cascadia Code" panose="00000509000000000000" pitchFamily="49" charset="0"/>
              </a:rPr>
              <a:t> composite </a:t>
            </a:r>
            <a:r>
              <a:rPr lang="es-ES" dirty="0" err="1">
                <a:latin typeface="Cascadia Code" panose="00000509000000000000" pitchFamily="49" charset="0"/>
              </a:rPr>
              <a:t>values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42D05D78-DE74-43A5-B883-0DEF3132039B}"/>
              </a:ext>
            </a:extLst>
          </p:cNvPr>
          <p:cNvSpPr/>
          <p:nvPr/>
        </p:nvSpPr>
        <p:spPr>
          <a:xfrm>
            <a:off x="581192" y="2092163"/>
            <a:ext cx="11270382" cy="4524315"/>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a:solidFill>
                  <a:srgbClr val="2B91AF"/>
                </a:solidFill>
                <a:latin typeface="Cascadia Code" panose="00000509000000000000" pitchFamily="49" charset="0"/>
              </a:rPr>
              <a:t>Money</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private</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readonly</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Amount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amount</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private</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readonly</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Currency</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currency</a:t>
            </a:r>
            <a:r>
              <a:rPr lang="es-ES" sz="1600" dirty="0">
                <a:solidFill>
                  <a:srgbClr val="000000"/>
                </a:solidFill>
                <a:latin typeface="Cascadia Code" panose="00000509000000000000" pitchFamily="49" charset="0"/>
              </a:rPr>
              <a:t>;</a:t>
            </a:r>
          </a:p>
          <a:p>
            <a:endParaRPr lang="es-ES" sz="1600" dirty="0">
              <a:solidFill>
                <a:srgbClr val="000000"/>
              </a:solidFill>
              <a:latin typeface="Cascadia Code" panose="00000509000000000000" pitchFamily="49" charset="0"/>
            </a:endParaRP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Money</a:t>
            </a:r>
            <a:r>
              <a:rPr lang="en-US" sz="1600" dirty="0">
                <a:solidFill>
                  <a:srgbClr val="000000"/>
                </a:solidFill>
                <a:latin typeface="Cascadia Code" panose="00000509000000000000" pitchFamily="49" charset="0"/>
              </a:rPr>
              <a:t>(</a:t>
            </a:r>
            <a:r>
              <a:rPr lang="en-US" sz="1600" dirty="0">
                <a:solidFill>
                  <a:srgbClr val="2B91AF"/>
                </a:solidFill>
                <a:latin typeface="Cascadia Code" panose="00000509000000000000" pitchFamily="49" charset="0"/>
              </a:rPr>
              <a:t>Amount</a:t>
            </a:r>
            <a:r>
              <a:rPr lang="en-US" sz="1600" dirty="0">
                <a:solidFill>
                  <a:srgbClr val="000000"/>
                </a:solidFill>
                <a:latin typeface="Cascadia Code" panose="00000509000000000000" pitchFamily="49" charset="0"/>
              </a:rPr>
              <a:t> </a:t>
            </a:r>
            <a:r>
              <a:rPr lang="en-US" sz="1600" dirty="0" err="1">
                <a:solidFill>
                  <a:srgbClr val="000000"/>
                </a:solidFill>
                <a:latin typeface="Cascadia Code" panose="00000509000000000000" pitchFamily="49" charset="0"/>
              </a:rPr>
              <a:t>amount</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Currency</a:t>
            </a:r>
            <a:r>
              <a:rPr lang="en-US" sz="1600" dirty="0">
                <a:solidFill>
                  <a:srgbClr val="000000"/>
                </a:solidFill>
                <a:latin typeface="Cascadia Code" panose="00000509000000000000" pitchFamily="49" charset="0"/>
              </a:rPr>
              <a:t> currency)</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.Argument.NotNull</a:t>
            </a:r>
            <a:r>
              <a:rPr lang="en-US" sz="1600" dirty="0">
                <a:solidFill>
                  <a:srgbClr val="000000"/>
                </a:solidFill>
                <a:latin typeface="Cascadia Code" panose="00000509000000000000" pitchFamily="49" charset="0"/>
              </a:rPr>
              <a:t>(amount, </a:t>
            </a:r>
            <a:r>
              <a:rPr lang="en-US" sz="1600" dirty="0" err="1">
                <a:solidFill>
                  <a:srgbClr val="0000FF"/>
                </a:solidFill>
                <a:latin typeface="Cascadia Code" panose="00000509000000000000" pitchFamily="49" charset="0"/>
              </a:rPr>
              <a:t>nameof</a:t>
            </a:r>
            <a:r>
              <a:rPr lang="en-US" sz="1600" dirty="0">
                <a:solidFill>
                  <a:srgbClr val="000000"/>
                </a:solidFill>
                <a:latin typeface="Cascadia Code" panose="00000509000000000000" pitchFamily="49" charset="0"/>
              </a:rPr>
              <a:t>(amount));</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.Argument.NotNull</a:t>
            </a:r>
            <a:r>
              <a:rPr lang="en-US" sz="1600" dirty="0">
                <a:solidFill>
                  <a:srgbClr val="000000"/>
                </a:solidFill>
                <a:latin typeface="Cascadia Code" panose="00000509000000000000" pitchFamily="49" charset="0"/>
              </a:rPr>
              <a:t>(currency, </a:t>
            </a:r>
            <a:r>
              <a:rPr lang="en-US" sz="1600" dirty="0" err="1">
                <a:solidFill>
                  <a:srgbClr val="0000FF"/>
                </a:solidFill>
                <a:latin typeface="Cascadia Code" panose="00000509000000000000" pitchFamily="49" charset="0"/>
              </a:rPr>
              <a:t>nameof</a:t>
            </a:r>
            <a:r>
              <a:rPr lang="en-US" sz="1600" dirty="0">
                <a:solidFill>
                  <a:srgbClr val="000000"/>
                </a:solidFill>
                <a:latin typeface="Cascadia Code" panose="00000509000000000000" pitchFamily="49" charset="0"/>
              </a:rPr>
              <a:t>(currency));</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this</a:t>
            </a:r>
            <a:r>
              <a:rPr lang="es-ES" sz="1600" dirty="0" err="1">
                <a:solidFill>
                  <a:srgbClr val="000000"/>
                </a:solidFill>
                <a:latin typeface="Cascadia Code" panose="00000509000000000000" pitchFamily="49" charset="0"/>
              </a:rPr>
              <a:t>.amount</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amount</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this</a:t>
            </a:r>
            <a:r>
              <a:rPr lang="es-ES" sz="1600" dirty="0" err="1">
                <a:solidFill>
                  <a:srgbClr val="000000"/>
                </a:solidFill>
                <a:latin typeface="Cascadia Code" panose="00000509000000000000" pitchFamily="49" charset="0"/>
              </a:rPr>
              <a:t>.currency</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currency</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static</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Money</a:t>
            </a:r>
            <a:r>
              <a:rPr lang="en-US" sz="1600" dirty="0">
                <a:solidFill>
                  <a:srgbClr val="000000"/>
                </a:solidFill>
                <a:latin typeface="Cascadia Code" panose="00000509000000000000" pitchFamily="49" charset="0"/>
              </a:rPr>
              <a:t> From(</a:t>
            </a:r>
            <a:r>
              <a:rPr lang="en-US" sz="1600" dirty="0">
                <a:solidFill>
                  <a:srgbClr val="0000FF"/>
                </a:solidFill>
                <a:latin typeface="Cascadia Code" panose="00000509000000000000" pitchFamily="49" charset="0"/>
              </a:rPr>
              <a:t>decimal</a:t>
            </a:r>
            <a:r>
              <a:rPr lang="en-US" sz="1600" dirty="0">
                <a:solidFill>
                  <a:srgbClr val="000000"/>
                </a:solidFill>
                <a:latin typeface="Cascadia Code" panose="00000509000000000000" pitchFamily="49" charset="0"/>
              </a:rPr>
              <a:t> amount, </a:t>
            </a:r>
            <a:r>
              <a:rPr lang="en-US" sz="1600" dirty="0">
                <a:solidFill>
                  <a:srgbClr val="0000FF"/>
                </a:solidFill>
                <a:latin typeface="Cascadia Code" panose="00000509000000000000" pitchFamily="49" charset="0"/>
              </a:rPr>
              <a:t>string</a:t>
            </a:r>
            <a:r>
              <a:rPr lang="en-US" sz="1600" dirty="0">
                <a:solidFill>
                  <a:srgbClr val="000000"/>
                </a:solidFill>
                <a:latin typeface="Cascadia Code" panose="00000509000000000000" pitchFamily="49" charset="0"/>
              </a:rPr>
              <a:t> code)</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return</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new</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Money</a:t>
            </a:r>
            <a:r>
              <a:rPr lang="en-US" sz="1600" dirty="0">
                <a:solidFill>
                  <a:srgbClr val="000000"/>
                </a:solidFill>
                <a:latin typeface="Cascadia Code" panose="00000509000000000000" pitchFamily="49" charset="0"/>
              </a:rPr>
              <a:t>(</a:t>
            </a:r>
            <a:r>
              <a:rPr lang="en-US" sz="1600" dirty="0" err="1">
                <a:solidFill>
                  <a:srgbClr val="2B91AF"/>
                </a:solidFill>
                <a:latin typeface="Cascadia Code" panose="00000509000000000000" pitchFamily="49" charset="0"/>
              </a:rPr>
              <a:t>Amount</a:t>
            </a:r>
            <a:r>
              <a:rPr lang="en-US" sz="1600" dirty="0" err="1">
                <a:solidFill>
                  <a:srgbClr val="000000"/>
                </a:solidFill>
                <a:latin typeface="Cascadia Code" panose="00000509000000000000" pitchFamily="49" charset="0"/>
              </a:rPr>
              <a:t>.FromScalar</a:t>
            </a:r>
            <a:r>
              <a:rPr lang="en-US" sz="1600" dirty="0">
                <a:solidFill>
                  <a:srgbClr val="000000"/>
                </a:solidFill>
                <a:latin typeface="Cascadia Code" panose="00000509000000000000" pitchFamily="49" charset="0"/>
              </a:rPr>
              <a:t>(amount), </a:t>
            </a:r>
            <a:r>
              <a:rPr lang="en-US" sz="1600" dirty="0" err="1">
                <a:solidFill>
                  <a:srgbClr val="2B91AF"/>
                </a:solidFill>
                <a:latin typeface="Cascadia Code" panose="00000509000000000000" pitchFamily="49" charset="0"/>
              </a:rPr>
              <a:t>Currency</a:t>
            </a:r>
            <a:r>
              <a:rPr lang="en-US" sz="1600" dirty="0" err="1">
                <a:solidFill>
                  <a:srgbClr val="000000"/>
                </a:solidFill>
                <a:latin typeface="Cascadia Code" panose="00000509000000000000" pitchFamily="49" charset="0"/>
              </a:rPr>
              <a:t>.FromCode</a:t>
            </a:r>
            <a:r>
              <a:rPr lang="en-US" sz="1600" dirty="0">
                <a:solidFill>
                  <a:srgbClr val="000000"/>
                </a:solidFill>
                <a:latin typeface="Cascadia Code" panose="00000509000000000000" pitchFamily="49" charset="0"/>
              </a:rPr>
              <a:t>(code));</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39964323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Extract</a:t>
            </a:r>
            <a:r>
              <a:rPr lang="es-ES" dirty="0">
                <a:latin typeface="Cascadia Code" panose="00000509000000000000" pitchFamily="49" charset="0"/>
              </a:rPr>
              <a:t> new </a:t>
            </a:r>
            <a:r>
              <a:rPr lang="es-ES" dirty="0" err="1">
                <a:latin typeface="Cascadia Code" panose="00000509000000000000" pitchFamily="49" charset="0"/>
              </a:rPr>
              <a:t>object</a:t>
            </a:r>
            <a:r>
              <a:rPr lang="es-ES" dirty="0">
                <a:latin typeface="Cascadia Code" panose="00000509000000000000" pitchFamily="49" charset="0"/>
              </a:rPr>
              <a:t> </a:t>
            </a:r>
            <a:r>
              <a:rPr lang="es-ES" dirty="0" err="1">
                <a:latin typeface="Cascadia Code" panose="00000509000000000000" pitchFamily="49" charset="0"/>
              </a:rPr>
              <a:t>to</a:t>
            </a:r>
            <a:r>
              <a:rPr lang="es-ES" dirty="0">
                <a:latin typeface="Cascadia Code" panose="00000509000000000000" pitchFamily="49" charset="0"/>
              </a:rPr>
              <a:t> </a:t>
            </a:r>
            <a:r>
              <a:rPr lang="es-ES" dirty="0" err="1">
                <a:latin typeface="Cascadia Code" panose="00000509000000000000" pitchFamily="49" charset="0"/>
              </a:rPr>
              <a:t>represent</a:t>
            </a:r>
            <a:r>
              <a:rPr lang="es-ES" dirty="0">
                <a:latin typeface="Cascadia Code" panose="00000509000000000000" pitchFamily="49" charset="0"/>
              </a:rPr>
              <a:t> composite </a:t>
            </a:r>
            <a:r>
              <a:rPr lang="es-ES" dirty="0" err="1">
                <a:latin typeface="Cascadia Code" panose="00000509000000000000" pitchFamily="49" charset="0"/>
              </a:rPr>
              <a:t>values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1B94A8A5-EA39-4FA0-BA5B-E87A50714D0B}"/>
              </a:ext>
            </a:extLst>
          </p:cNvPr>
          <p:cNvSpPr/>
          <p:nvPr/>
        </p:nvSpPr>
        <p:spPr>
          <a:xfrm>
            <a:off x="581192" y="4269893"/>
            <a:ext cx="11029615" cy="2031325"/>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MoneyConverter</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Money</a:t>
            </a:r>
            <a:r>
              <a:rPr lang="en-US" dirty="0">
                <a:solidFill>
                  <a:srgbClr val="000000"/>
                </a:solidFill>
                <a:latin typeface="Cascadia Code" panose="00000509000000000000" pitchFamily="49" charset="0"/>
              </a:rPr>
              <a:t> Convert(</a:t>
            </a:r>
            <a:r>
              <a:rPr lang="en-US" dirty="0">
                <a:solidFill>
                  <a:srgbClr val="2B91AF"/>
                </a:solidFill>
                <a:latin typeface="Cascadia Code" panose="00000509000000000000" pitchFamily="49" charset="0"/>
              </a:rPr>
              <a:t>Money</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money</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Currency</a:t>
            </a:r>
            <a:r>
              <a:rPr lang="en-US" dirty="0">
                <a:solidFill>
                  <a:srgbClr val="000000"/>
                </a:solidFill>
                <a:latin typeface="Cascadia Code" panose="00000509000000000000" pitchFamily="49" charset="0"/>
              </a:rPr>
              <a:t> to)</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
        <p:nvSpPr>
          <p:cNvPr id="5" name="Rectangle 4">
            <a:extLst>
              <a:ext uri="{FF2B5EF4-FFF2-40B4-BE49-F238E27FC236}">
                <a16:creationId xmlns:a16="http://schemas.microsoft.com/office/drawing/2014/main" id="{2CB860A9-1EFF-4253-A803-9266A5FB9879}"/>
              </a:ext>
            </a:extLst>
          </p:cNvPr>
          <p:cNvSpPr/>
          <p:nvPr/>
        </p:nvSpPr>
        <p:spPr>
          <a:xfrm>
            <a:off x="581192" y="2064722"/>
            <a:ext cx="8883442" cy="2031325"/>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Share</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void</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SetPrice</a:t>
            </a:r>
            <a:r>
              <a:rPr lang="en-US" dirty="0">
                <a:solidFill>
                  <a:srgbClr val="000000"/>
                </a:solidFill>
                <a:latin typeface="Cascadia Code" panose="00000509000000000000" pitchFamily="49" charset="0"/>
              </a:rPr>
              <a:t>(</a:t>
            </a:r>
            <a:r>
              <a:rPr lang="en-US" dirty="0">
                <a:solidFill>
                  <a:srgbClr val="2B91AF"/>
                </a:solidFill>
                <a:latin typeface="Cascadia Code" panose="00000509000000000000" pitchFamily="49" charset="0"/>
              </a:rPr>
              <a:t>Money</a:t>
            </a:r>
            <a:r>
              <a:rPr lang="en-US" dirty="0">
                <a:solidFill>
                  <a:srgbClr val="000000"/>
                </a:solidFill>
                <a:latin typeface="Cascadia Code" panose="00000509000000000000" pitchFamily="49" charset="0"/>
              </a:rPr>
              <a:t> money)</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pic>
        <p:nvPicPr>
          <p:cNvPr id="6" name="Picture 5">
            <a:extLst>
              <a:ext uri="{FF2B5EF4-FFF2-40B4-BE49-F238E27FC236}">
                <a16:creationId xmlns:a16="http://schemas.microsoft.com/office/drawing/2014/main" id="{F260C2BA-95B1-4F80-A21A-4EA95D632B6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40607945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indoor, sitting, black, table&#10;&#10;Description automatically generated">
            <a:extLst>
              <a:ext uri="{FF2B5EF4-FFF2-40B4-BE49-F238E27FC236}">
                <a16:creationId xmlns:a16="http://schemas.microsoft.com/office/drawing/2014/main" id="{406A178D-34A6-4CDA-A28C-FD6F55694E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840036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Named</a:t>
            </a:r>
            <a:r>
              <a:rPr lang="es-ES" dirty="0">
                <a:latin typeface="Cascadia Code" panose="00000509000000000000" pitchFamily="49" charset="0"/>
              </a:rPr>
              <a:t> </a:t>
            </a:r>
            <a:r>
              <a:rPr lang="es-ES" dirty="0" err="1">
                <a:latin typeface="Cascadia Code" panose="00000509000000000000" pitchFamily="49" charset="0"/>
              </a:rPr>
              <a:t>constructors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D82292B1-7944-4871-ADBB-8D1F220F6752}"/>
              </a:ext>
            </a:extLst>
          </p:cNvPr>
          <p:cNvSpPr/>
          <p:nvPr/>
        </p:nvSpPr>
        <p:spPr>
          <a:xfrm>
            <a:off x="581192" y="1890876"/>
            <a:ext cx="8815449" cy="4616648"/>
          </a:xfrm>
          <a:prstGeom prst="rect">
            <a:avLst/>
          </a:prstGeom>
        </p:spPr>
        <p:txBody>
          <a:bodyPr wrap="square">
            <a:spAutoFit/>
          </a:bodyPr>
          <a:lstStyle/>
          <a:p>
            <a:r>
              <a:rPr lang="es-ES" sz="1400" dirty="0" err="1">
                <a:solidFill>
                  <a:srgbClr val="0000FF"/>
                </a:solidFill>
                <a:latin typeface="Cascadia Code" panose="00000509000000000000" pitchFamily="49" charset="0"/>
              </a:rPr>
              <a:t>public</a:t>
            </a:r>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class</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Colour</a:t>
            </a:r>
            <a:endParaRPr lang="es-ES" sz="1400" dirty="0">
              <a:solidFill>
                <a:srgbClr val="000000"/>
              </a:solidFill>
              <a:latin typeface="Cascadia Code" panose="00000509000000000000" pitchFamily="49" charset="0"/>
            </a:endParaRPr>
          </a:p>
          <a:p>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Intensity</a:t>
            </a:r>
            <a:r>
              <a:rPr lang="es-ES" sz="1400" dirty="0">
                <a:solidFill>
                  <a:srgbClr val="000000"/>
                </a:solidFill>
                <a:latin typeface="Cascadia Code" panose="00000509000000000000" pitchFamily="49" charset="0"/>
              </a:rPr>
              <a:t> red;</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Intensity</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green</a:t>
            </a:r>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Intensity</a:t>
            </a:r>
            <a:r>
              <a:rPr lang="es-ES" sz="1400" dirty="0">
                <a:solidFill>
                  <a:srgbClr val="000000"/>
                </a:solidFill>
                <a:latin typeface="Cascadia Code" panose="00000509000000000000" pitchFamily="49" charset="0"/>
              </a:rPr>
              <a:t> blue;</a:t>
            </a:r>
          </a:p>
          <a:p>
            <a:endParaRPr lang="es-ES" sz="1400" dirty="0">
              <a:solidFill>
                <a:srgbClr val="000000"/>
              </a:solidFill>
              <a:latin typeface="Cascadia Code" panose="00000509000000000000" pitchFamily="49" charset="0"/>
            </a:endParaRP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static</a:t>
            </a:r>
            <a:r>
              <a:rPr lang="en-US" sz="1400" dirty="0">
                <a:solidFill>
                  <a:srgbClr val="000000"/>
                </a:solidFill>
                <a:latin typeface="Cascadia Code" panose="00000509000000000000" pitchFamily="49" charset="0"/>
              </a:rPr>
              <a:t> </a:t>
            </a:r>
            <a:r>
              <a:rPr lang="en-US" sz="1400" dirty="0" err="1">
                <a:solidFill>
                  <a:srgbClr val="2B91AF"/>
                </a:solidFill>
                <a:latin typeface="Cascadia Code" panose="00000509000000000000" pitchFamily="49" charset="0"/>
              </a:rPr>
              <a:t>Colour</a:t>
            </a:r>
            <a:r>
              <a:rPr lang="en-US" sz="1400" dirty="0">
                <a:solidFill>
                  <a:srgbClr val="000000"/>
                </a:solidFill>
                <a:latin typeface="Cascadia Code" panose="00000509000000000000" pitchFamily="49" charset="0"/>
              </a:rPr>
              <a:t> </a:t>
            </a:r>
            <a:r>
              <a:rPr lang="en-US" sz="1400" dirty="0" err="1">
                <a:solidFill>
                  <a:srgbClr val="000000"/>
                </a:solidFill>
                <a:latin typeface="Cascadia Code" panose="00000509000000000000" pitchFamily="49" charset="0"/>
              </a:rPr>
              <a:t>FromRgb</a:t>
            </a:r>
            <a:r>
              <a:rPr lang="en-US" sz="1400" dirty="0">
                <a:solidFill>
                  <a:srgbClr val="000000"/>
                </a:solidFill>
                <a:latin typeface="Cascadia Code" panose="00000509000000000000" pitchFamily="49" charset="0"/>
              </a:rPr>
              <a:t>(</a:t>
            </a:r>
            <a:r>
              <a:rPr lang="en-US" sz="1400" dirty="0">
                <a:solidFill>
                  <a:srgbClr val="0000FF"/>
                </a:solidFill>
                <a:latin typeface="Cascadia Code" panose="00000509000000000000" pitchFamily="49" charset="0"/>
              </a:rPr>
              <a:t>int</a:t>
            </a:r>
            <a:r>
              <a:rPr lang="en-US" sz="1400" dirty="0">
                <a:solidFill>
                  <a:srgbClr val="000000"/>
                </a:solidFill>
                <a:latin typeface="Cascadia Code" panose="00000509000000000000" pitchFamily="49" charset="0"/>
              </a:rPr>
              <a:t> red, </a:t>
            </a:r>
            <a:r>
              <a:rPr lang="en-US" sz="1400" dirty="0">
                <a:solidFill>
                  <a:srgbClr val="0000FF"/>
                </a:solidFill>
                <a:latin typeface="Cascadia Code" panose="00000509000000000000" pitchFamily="49" charset="0"/>
              </a:rPr>
              <a:t>int</a:t>
            </a:r>
            <a:r>
              <a:rPr lang="en-US" sz="1400" dirty="0">
                <a:solidFill>
                  <a:srgbClr val="000000"/>
                </a:solidFill>
                <a:latin typeface="Cascadia Code" panose="00000509000000000000" pitchFamily="49" charset="0"/>
              </a:rPr>
              <a:t> green, </a:t>
            </a:r>
            <a:r>
              <a:rPr lang="en-US" sz="1400" dirty="0">
                <a:solidFill>
                  <a:srgbClr val="0000FF"/>
                </a:solidFill>
                <a:latin typeface="Cascadia Code" panose="00000509000000000000" pitchFamily="49" charset="0"/>
              </a:rPr>
              <a:t>int</a:t>
            </a:r>
            <a:r>
              <a:rPr lang="en-US" sz="1400" dirty="0">
                <a:solidFill>
                  <a:srgbClr val="000000"/>
                </a:solidFill>
                <a:latin typeface="Cascadia Code" panose="00000509000000000000" pitchFamily="49" charset="0"/>
              </a:rPr>
              <a:t> blue)</a:t>
            </a:r>
          </a:p>
          <a:p>
            <a:r>
              <a:rPr lang="es-ES" sz="1400" dirty="0">
                <a:solidFill>
                  <a:srgbClr val="000000"/>
                </a:solidFill>
                <a:latin typeface="Cascadia Code" panose="00000509000000000000" pitchFamily="49" charset="0"/>
              </a:rPr>
              <a:t>    {</a:t>
            </a: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return</a:t>
            </a:r>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new</a:t>
            </a:r>
            <a:r>
              <a:rPr lang="en-US" sz="1400" dirty="0">
                <a:solidFill>
                  <a:srgbClr val="000000"/>
                </a:solidFill>
                <a:latin typeface="Cascadia Code" panose="00000509000000000000" pitchFamily="49" charset="0"/>
              </a:rPr>
              <a:t> </a:t>
            </a:r>
            <a:r>
              <a:rPr lang="en-US" sz="1400" dirty="0" err="1">
                <a:solidFill>
                  <a:srgbClr val="2B91AF"/>
                </a:solidFill>
                <a:latin typeface="Cascadia Code" panose="00000509000000000000" pitchFamily="49" charset="0"/>
              </a:rPr>
              <a:t>Colour</a:t>
            </a:r>
            <a:r>
              <a:rPr lang="en-US" sz="1400" dirty="0">
                <a:solidFill>
                  <a:srgbClr val="000000"/>
                </a:solidFill>
                <a:latin typeface="Cascadia Code" panose="00000509000000000000" pitchFamily="49" charset="0"/>
              </a:rPr>
              <a:t>(red, green, blue);</a:t>
            </a:r>
          </a:p>
          <a:p>
            <a:r>
              <a:rPr lang="es-ES" sz="1400" dirty="0">
                <a:solidFill>
                  <a:srgbClr val="000000"/>
                </a:solidFill>
                <a:latin typeface="Cascadia Code" panose="00000509000000000000" pitchFamily="49" charset="0"/>
              </a:rPr>
              <a:t>    }</a:t>
            </a:r>
          </a:p>
          <a:p>
            <a:endParaRPr lang="es-ES" sz="1400" dirty="0">
              <a:solidFill>
                <a:srgbClr val="000000"/>
              </a:solidFill>
              <a:latin typeface="Cascadia Code" panose="00000509000000000000" pitchFamily="49" charset="0"/>
            </a:endParaRP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private</a:t>
            </a:r>
            <a:r>
              <a:rPr lang="en-US" sz="1400" dirty="0">
                <a:solidFill>
                  <a:srgbClr val="000000"/>
                </a:solidFill>
                <a:latin typeface="Cascadia Code" panose="00000509000000000000" pitchFamily="49" charset="0"/>
              </a:rPr>
              <a:t> </a:t>
            </a:r>
            <a:r>
              <a:rPr lang="en-US" sz="1400" dirty="0" err="1">
                <a:solidFill>
                  <a:srgbClr val="2B91AF"/>
                </a:solidFill>
                <a:latin typeface="Cascadia Code" panose="00000509000000000000" pitchFamily="49" charset="0"/>
              </a:rPr>
              <a:t>Colour</a:t>
            </a:r>
            <a:r>
              <a:rPr lang="en-US" sz="1400" dirty="0">
                <a:solidFill>
                  <a:srgbClr val="000000"/>
                </a:solidFill>
                <a:latin typeface="Cascadia Code" panose="00000509000000000000" pitchFamily="49" charset="0"/>
              </a:rPr>
              <a:t>(</a:t>
            </a:r>
            <a:r>
              <a:rPr lang="en-US" sz="1400" dirty="0">
                <a:solidFill>
                  <a:srgbClr val="0000FF"/>
                </a:solidFill>
                <a:latin typeface="Cascadia Code" panose="00000509000000000000" pitchFamily="49" charset="0"/>
              </a:rPr>
              <a:t>int</a:t>
            </a:r>
            <a:r>
              <a:rPr lang="en-US" sz="1400" dirty="0">
                <a:solidFill>
                  <a:srgbClr val="000000"/>
                </a:solidFill>
                <a:latin typeface="Cascadia Code" panose="00000509000000000000" pitchFamily="49" charset="0"/>
              </a:rPr>
              <a:t> red, </a:t>
            </a:r>
            <a:r>
              <a:rPr lang="en-US" sz="1400" dirty="0">
                <a:solidFill>
                  <a:srgbClr val="0000FF"/>
                </a:solidFill>
                <a:latin typeface="Cascadia Code" panose="00000509000000000000" pitchFamily="49" charset="0"/>
              </a:rPr>
              <a:t>int</a:t>
            </a:r>
            <a:r>
              <a:rPr lang="en-US" sz="1400" dirty="0">
                <a:solidFill>
                  <a:srgbClr val="000000"/>
                </a:solidFill>
                <a:latin typeface="Cascadia Code" panose="00000509000000000000" pitchFamily="49" charset="0"/>
              </a:rPr>
              <a:t> green, </a:t>
            </a:r>
            <a:r>
              <a:rPr lang="en-US" sz="1400" dirty="0">
                <a:solidFill>
                  <a:srgbClr val="0000FF"/>
                </a:solidFill>
                <a:latin typeface="Cascadia Code" panose="00000509000000000000" pitchFamily="49" charset="0"/>
              </a:rPr>
              <a:t>int</a:t>
            </a:r>
            <a:r>
              <a:rPr lang="en-US" sz="1400" dirty="0">
                <a:solidFill>
                  <a:srgbClr val="000000"/>
                </a:solidFill>
                <a:latin typeface="Cascadia Code" panose="00000509000000000000" pitchFamily="49" charset="0"/>
              </a:rPr>
              <a:t> blue)</a:t>
            </a: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.red</a:t>
            </a:r>
            <a:r>
              <a:rPr lang="es-ES" sz="1400" dirty="0">
                <a:solidFill>
                  <a:srgbClr val="000000"/>
                </a:solidFill>
                <a:latin typeface="Cascadia Code" panose="00000509000000000000" pitchFamily="49" charset="0"/>
              </a:rPr>
              <a:t> = (</a:t>
            </a:r>
            <a:r>
              <a:rPr lang="es-ES" sz="1400" dirty="0" err="1">
                <a:solidFill>
                  <a:srgbClr val="000000"/>
                </a:solidFill>
                <a:latin typeface="Cascadia Code" panose="00000509000000000000" pitchFamily="49" charset="0"/>
              </a:rPr>
              <a:t>Intensity</a:t>
            </a:r>
            <a:r>
              <a:rPr lang="es-ES" sz="1400" dirty="0">
                <a:solidFill>
                  <a:srgbClr val="000000"/>
                </a:solidFill>
                <a:latin typeface="Cascadia Code" panose="00000509000000000000" pitchFamily="49" charset="0"/>
              </a:rPr>
              <a:t>)red;</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.green</a:t>
            </a:r>
            <a:r>
              <a:rPr lang="es-ES" sz="1400" dirty="0">
                <a:solidFill>
                  <a:srgbClr val="000000"/>
                </a:solidFill>
                <a:latin typeface="Cascadia Code" panose="00000509000000000000" pitchFamily="49" charset="0"/>
              </a:rPr>
              <a:t> = (</a:t>
            </a:r>
            <a:r>
              <a:rPr lang="es-ES" sz="1400" dirty="0" err="1">
                <a:solidFill>
                  <a:srgbClr val="000000"/>
                </a:solidFill>
                <a:latin typeface="Cascadia Code" panose="00000509000000000000" pitchFamily="49" charset="0"/>
              </a:rPr>
              <a:t>Intensity</a:t>
            </a:r>
            <a:r>
              <a:rPr lang="es-ES" sz="1400" dirty="0">
                <a:solidFill>
                  <a:srgbClr val="000000"/>
                </a:solidFill>
                <a:latin typeface="Cascadia Code" panose="00000509000000000000" pitchFamily="49" charset="0"/>
              </a:rPr>
              <a:t>)</a:t>
            </a:r>
            <a:r>
              <a:rPr lang="es-ES" sz="1400" dirty="0" err="1">
                <a:solidFill>
                  <a:srgbClr val="000000"/>
                </a:solidFill>
                <a:latin typeface="Cascadia Code" panose="00000509000000000000" pitchFamily="49" charset="0"/>
              </a:rPr>
              <a:t>green</a:t>
            </a:r>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.blue</a:t>
            </a:r>
            <a:r>
              <a:rPr lang="es-ES" sz="1400" dirty="0">
                <a:solidFill>
                  <a:srgbClr val="000000"/>
                </a:solidFill>
                <a:latin typeface="Cascadia Code" panose="00000509000000000000" pitchFamily="49" charset="0"/>
              </a:rPr>
              <a:t> = (</a:t>
            </a:r>
            <a:r>
              <a:rPr lang="es-ES" sz="1400" dirty="0" err="1">
                <a:solidFill>
                  <a:srgbClr val="000000"/>
                </a:solidFill>
                <a:latin typeface="Cascadia Code" panose="00000509000000000000" pitchFamily="49" charset="0"/>
              </a:rPr>
              <a:t>Intensity</a:t>
            </a:r>
            <a:r>
              <a:rPr lang="es-ES" sz="1400" dirty="0">
                <a:solidFill>
                  <a:srgbClr val="000000"/>
                </a:solidFill>
                <a:latin typeface="Cascadia Code" panose="00000509000000000000" pitchFamily="49" charset="0"/>
              </a:rPr>
              <a:t>)blue;</a:t>
            </a: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a:t>
            </a:r>
          </a:p>
          <a:p>
            <a:endParaRPr lang="es-ES" sz="1400" dirty="0">
              <a:solidFill>
                <a:srgbClr val="000000"/>
              </a:solidFill>
              <a:latin typeface="Cascadia Code" panose="00000509000000000000" pitchFamily="49" charset="0"/>
            </a:endParaRPr>
          </a:p>
          <a:p>
            <a:r>
              <a:rPr lang="en-US" sz="1400" dirty="0" err="1">
                <a:solidFill>
                  <a:srgbClr val="2B91AF"/>
                </a:solidFill>
                <a:latin typeface="Cascadia Code" panose="00000509000000000000" pitchFamily="49" charset="0"/>
              </a:rPr>
              <a:t>Colour</a:t>
            </a:r>
            <a:r>
              <a:rPr lang="en-US" sz="1400" dirty="0" err="1">
                <a:solidFill>
                  <a:srgbClr val="000000"/>
                </a:solidFill>
                <a:latin typeface="Cascadia Code" panose="00000509000000000000" pitchFamily="49" charset="0"/>
              </a:rPr>
              <a:t>.FromRgb</a:t>
            </a:r>
            <a:r>
              <a:rPr lang="en-US" sz="1400" dirty="0">
                <a:solidFill>
                  <a:srgbClr val="000000"/>
                </a:solidFill>
                <a:latin typeface="Cascadia Code" panose="00000509000000000000" pitchFamily="49" charset="0"/>
              </a:rPr>
              <a:t>(0, 255, 0);</a:t>
            </a:r>
            <a:endParaRPr lang="es-ES" sz="1400" dirty="0">
              <a:latin typeface="Cascadia Code" panose="00000509000000000000" pitchFamily="49" charset="0"/>
            </a:endParaRPr>
          </a:p>
          <a:p>
            <a:r>
              <a:rPr lang="en-US" sz="1400" dirty="0" err="1">
                <a:solidFill>
                  <a:srgbClr val="2B91AF"/>
                </a:solidFill>
                <a:latin typeface="Cascadia Code" panose="00000509000000000000" pitchFamily="49" charset="0"/>
              </a:rPr>
              <a:t>Colour</a:t>
            </a:r>
            <a:r>
              <a:rPr lang="en-US" sz="1400" dirty="0" err="1">
                <a:solidFill>
                  <a:srgbClr val="000000"/>
                </a:solidFill>
                <a:latin typeface="Cascadia Code" panose="00000509000000000000" pitchFamily="49" charset="0"/>
              </a:rPr>
              <a:t>.FromHsl</a:t>
            </a:r>
            <a:r>
              <a:rPr lang="en-US" sz="1400" dirty="0">
                <a:solidFill>
                  <a:srgbClr val="000000"/>
                </a:solidFill>
                <a:latin typeface="Cascadia Code" panose="00000509000000000000" pitchFamily="49" charset="0"/>
              </a:rPr>
              <a:t>(0, 100, 40);</a:t>
            </a:r>
            <a:endParaRPr lang="es-ES" sz="1400" dirty="0">
              <a:latin typeface="Cascadia Code" panose="00000509000000000000" pitchFamily="49" charset="0"/>
            </a:endParaRPr>
          </a:p>
        </p:txBody>
      </p:sp>
    </p:spTree>
    <p:extLst>
      <p:ext uri="{BB962C8B-B14F-4D97-AF65-F5344CB8AC3E}">
        <p14:creationId xmlns:p14="http://schemas.microsoft.com/office/powerpoint/2010/main" val="299330683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Named</a:t>
            </a:r>
            <a:r>
              <a:rPr lang="es-ES" dirty="0">
                <a:latin typeface="Cascadia Code" panose="00000509000000000000" pitchFamily="49" charset="0"/>
              </a:rPr>
              <a:t> </a:t>
            </a:r>
            <a:r>
              <a:rPr lang="es-ES" dirty="0" err="1">
                <a:latin typeface="Cascadia Code" panose="00000509000000000000" pitchFamily="49" charset="0"/>
              </a:rPr>
              <a:t>constructors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D82292B1-7944-4871-ADBB-8D1F220F6752}"/>
              </a:ext>
            </a:extLst>
          </p:cNvPr>
          <p:cNvSpPr/>
          <p:nvPr/>
        </p:nvSpPr>
        <p:spPr>
          <a:xfrm>
            <a:off x="581192" y="1890876"/>
            <a:ext cx="8815449" cy="4616648"/>
          </a:xfrm>
          <a:prstGeom prst="rect">
            <a:avLst/>
          </a:prstGeom>
        </p:spPr>
        <p:txBody>
          <a:bodyPr wrap="square">
            <a:spAutoFit/>
          </a:bodyPr>
          <a:lstStyle/>
          <a:p>
            <a:r>
              <a:rPr lang="es-ES" sz="1400" dirty="0" err="1">
                <a:solidFill>
                  <a:srgbClr val="0000FF"/>
                </a:solidFill>
                <a:latin typeface="Cascadia Code" panose="00000509000000000000" pitchFamily="49" charset="0"/>
              </a:rPr>
              <a:t>public</a:t>
            </a:r>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class</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Colour</a:t>
            </a:r>
            <a:endParaRPr lang="es-ES" sz="1400" dirty="0">
              <a:solidFill>
                <a:srgbClr val="000000"/>
              </a:solidFill>
              <a:latin typeface="Cascadia Code" panose="00000509000000000000" pitchFamily="49" charset="0"/>
            </a:endParaRPr>
          </a:p>
          <a:p>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Intensity</a:t>
            </a:r>
            <a:r>
              <a:rPr lang="es-ES" sz="1400" dirty="0">
                <a:solidFill>
                  <a:srgbClr val="000000"/>
                </a:solidFill>
                <a:latin typeface="Cascadia Code" panose="00000509000000000000" pitchFamily="49" charset="0"/>
              </a:rPr>
              <a:t> red;</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Intensity</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green</a:t>
            </a:r>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Intensity</a:t>
            </a:r>
            <a:r>
              <a:rPr lang="es-ES" sz="1400" dirty="0">
                <a:solidFill>
                  <a:srgbClr val="000000"/>
                </a:solidFill>
                <a:latin typeface="Cascadia Code" panose="00000509000000000000" pitchFamily="49" charset="0"/>
              </a:rPr>
              <a:t> blue;</a:t>
            </a:r>
          </a:p>
          <a:p>
            <a:endParaRPr lang="es-ES" sz="1400" dirty="0">
              <a:solidFill>
                <a:srgbClr val="000000"/>
              </a:solidFill>
              <a:latin typeface="Cascadia Code" panose="00000509000000000000" pitchFamily="49" charset="0"/>
            </a:endParaRP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err="1">
                <a:solidFill>
                  <a:srgbClr val="2B91AF"/>
                </a:solidFill>
                <a:latin typeface="Cascadia Code" panose="00000509000000000000" pitchFamily="49" charset="0"/>
              </a:rPr>
              <a:t>Colour</a:t>
            </a:r>
            <a:r>
              <a:rPr lang="en-US" sz="1400" dirty="0">
                <a:solidFill>
                  <a:srgbClr val="000000"/>
                </a:solidFill>
                <a:latin typeface="Cascadia Code" panose="00000509000000000000" pitchFamily="49" charset="0"/>
              </a:rPr>
              <a:t>(</a:t>
            </a:r>
            <a:r>
              <a:rPr lang="en-US" sz="1400" dirty="0">
                <a:solidFill>
                  <a:srgbClr val="0000FF"/>
                </a:solidFill>
                <a:latin typeface="Cascadia Code" panose="00000509000000000000" pitchFamily="49" charset="0"/>
              </a:rPr>
              <a:t>int</a:t>
            </a:r>
            <a:r>
              <a:rPr lang="en-US" sz="1400" dirty="0">
                <a:solidFill>
                  <a:srgbClr val="000000"/>
                </a:solidFill>
                <a:latin typeface="Cascadia Code" panose="00000509000000000000" pitchFamily="49" charset="0"/>
              </a:rPr>
              <a:t> red, </a:t>
            </a:r>
            <a:r>
              <a:rPr lang="en-US" sz="1400" dirty="0">
                <a:solidFill>
                  <a:srgbClr val="0000FF"/>
                </a:solidFill>
                <a:latin typeface="Cascadia Code" panose="00000509000000000000" pitchFamily="49" charset="0"/>
              </a:rPr>
              <a:t>int</a:t>
            </a:r>
            <a:r>
              <a:rPr lang="en-US" sz="1400" dirty="0">
                <a:solidFill>
                  <a:srgbClr val="000000"/>
                </a:solidFill>
                <a:latin typeface="Cascadia Code" panose="00000509000000000000" pitchFamily="49" charset="0"/>
              </a:rPr>
              <a:t> green, </a:t>
            </a:r>
            <a:r>
              <a:rPr lang="en-US" sz="1400" dirty="0">
                <a:solidFill>
                  <a:srgbClr val="0000FF"/>
                </a:solidFill>
                <a:latin typeface="Cascadia Code" panose="00000509000000000000" pitchFamily="49" charset="0"/>
              </a:rPr>
              <a:t>int</a:t>
            </a:r>
            <a:r>
              <a:rPr lang="en-US" sz="1400" dirty="0">
                <a:solidFill>
                  <a:srgbClr val="000000"/>
                </a:solidFill>
                <a:latin typeface="Cascadia Code" panose="00000509000000000000" pitchFamily="49" charset="0"/>
              </a:rPr>
              <a:t> blue)</a:t>
            </a: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.red</a:t>
            </a:r>
            <a:r>
              <a:rPr lang="es-ES" sz="1400" dirty="0">
                <a:solidFill>
                  <a:srgbClr val="000000"/>
                </a:solidFill>
                <a:latin typeface="Cascadia Code" panose="00000509000000000000" pitchFamily="49" charset="0"/>
              </a:rPr>
              <a:t> = (</a:t>
            </a:r>
            <a:r>
              <a:rPr lang="es-ES" sz="1400" dirty="0" err="1">
                <a:solidFill>
                  <a:srgbClr val="2B91AF"/>
                </a:solidFill>
                <a:latin typeface="Cascadia Code" panose="00000509000000000000" pitchFamily="49" charset="0"/>
              </a:rPr>
              <a:t>Intensity</a:t>
            </a:r>
            <a:r>
              <a:rPr lang="es-ES" sz="1400" dirty="0">
                <a:solidFill>
                  <a:srgbClr val="000000"/>
                </a:solidFill>
                <a:latin typeface="Cascadia Code" panose="00000509000000000000" pitchFamily="49" charset="0"/>
              </a:rPr>
              <a:t>)red;</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.green</a:t>
            </a:r>
            <a:r>
              <a:rPr lang="es-ES" sz="1400" dirty="0">
                <a:solidFill>
                  <a:srgbClr val="000000"/>
                </a:solidFill>
                <a:latin typeface="Cascadia Code" panose="00000509000000000000" pitchFamily="49" charset="0"/>
              </a:rPr>
              <a:t> = (</a:t>
            </a:r>
            <a:r>
              <a:rPr lang="es-ES" sz="1400" dirty="0" err="1">
                <a:solidFill>
                  <a:srgbClr val="2B91AF"/>
                </a:solidFill>
                <a:latin typeface="Cascadia Code" panose="00000509000000000000" pitchFamily="49" charset="0"/>
              </a:rPr>
              <a:t>Intensity</a:t>
            </a:r>
            <a:r>
              <a:rPr lang="es-ES" sz="1400" dirty="0">
                <a:solidFill>
                  <a:srgbClr val="000000"/>
                </a:solidFill>
                <a:latin typeface="Cascadia Code" panose="00000509000000000000" pitchFamily="49" charset="0"/>
              </a:rPr>
              <a:t>)</a:t>
            </a:r>
            <a:r>
              <a:rPr lang="es-ES" sz="1400" dirty="0" err="1">
                <a:solidFill>
                  <a:srgbClr val="000000"/>
                </a:solidFill>
                <a:latin typeface="Cascadia Code" panose="00000509000000000000" pitchFamily="49" charset="0"/>
              </a:rPr>
              <a:t>green</a:t>
            </a:r>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.blue</a:t>
            </a:r>
            <a:r>
              <a:rPr lang="es-ES" sz="1400" dirty="0">
                <a:solidFill>
                  <a:srgbClr val="000000"/>
                </a:solidFill>
                <a:latin typeface="Cascadia Code" panose="00000509000000000000" pitchFamily="49" charset="0"/>
              </a:rPr>
              <a:t> = (</a:t>
            </a:r>
            <a:r>
              <a:rPr lang="es-ES" sz="1400" dirty="0" err="1">
                <a:solidFill>
                  <a:srgbClr val="2B91AF"/>
                </a:solidFill>
                <a:latin typeface="Cascadia Code" panose="00000509000000000000" pitchFamily="49" charset="0"/>
              </a:rPr>
              <a:t>Intensity</a:t>
            </a:r>
            <a:r>
              <a:rPr lang="es-ES" sz="1400" dirty="0">
                <a:solidFill>
                  <a:srgbClr val="000000"/>
                </a:solidFill>
                <a:latin typeface="Cascadia Code" panose="00000509000000000000" pitchFamily="49" charset="0"/>
              </a:rPr>
              <a:t>)blue;</a:t>
            </a: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a:t>
            </a:r>
          </a:p>
          <a:p>
            <a:endParaRPr lang="es-ES" sz="1400" dirty="0">
              <a:solidFill>
                <a:srgbClr val="000000"/>
              </a:solidFill>
              <a:latin typeface="Cascadia Code" panose="00000509000000000000" pitchFamily="49" charset="0"/>
            </a:endParaRPr>
          </a:p>
          <a:p>
            <a:r>
              <a:rPr lang="en-US" sz="1400" dirty="0">
                <a:solidFill>
                  <a:srgbClr val="0000FF"/>
                </a:solidFill>
                <a:latin typeface="Cascadia Code" panose="00000509000000000000" pitchFamily="49" charset="0"/>
              </a:rPr>
              <a:t>new</a:t>
            </a:r>
            <a:r>
              <a:rPr lang="en-US" sz="1400" dirty="0">
                <a:solidFill>
                  <a:srgbClr val="2B91AF"/>
                </a:solidFill>
                <a:latin typeface="Cascadia Code" panose="00000509000000000000" pitchFamily="49" charset="0"/>
              </a:rPr>
              <a:t> </a:t>
            </a:r>
            <a:r>
              <a:rPr lang="en-US" sz="1400" dirty="0" err="1">
                <a:solidFill>
                  <a:srgbClr val="2B91AF"/>
                </a:solidFill>
                <a:latin typeface="Cascadia Code" panose="00000509000000000000" pitchFamily="49" charset="0"/>
              </a:rPr>
              <a:t>Colour</a:t>
            </a:r>
            <a:r>
              <a:rPr lang="en-US" sz="1400" dirty="0">
                <a:solidFill>
                  <a:srgbClr val="000000"/>
                </a:solidFill>
                <a:latin typeface="Cascadia Code" panose="00000509000000000000" pitchFamily="49" charset="0"/>
              </a:rPr>
              <a:t>(0, 255, 0) </a:t>
            </a:r>
            <a:r>
              <a:rPr lang="es-ES" sz="1400" dirty="0">
                <a:solidFill>
                  <a:srgbClr val="808080"/>
                </a:solidFill>
                <a:latin typeface="Cascadia Code" panose="00000509000000000000" pitchFamily="49" charset="0"/>
              </a:rPr>
              <a:t>///</a:t>
            </a:r>
            <a:r>
              <a:rPr lang="es-ES" sz="1400" dirty="0">
                <a:solidFill>
                  <a:srgbClr val="008000"/>
                </a:solidFill>
                <a:latin typeface="Cascadia Code" panose="00000509000000000000" pitchFamily="49" charset="0"/>
              </a:rPr>
              <a:t> RGB</a:t>
            </a:r>
            <a:endParaRPr lang="es-ES" sz="1400" dirty="0">
              <a:solidFill>
                <a:srgbClr val="000000"/>
              </a:solidFill>
              <a:latin typeface="Cascadia Code" panose="00000509000000000000" pitchFamily="49" charset="0"/>
            </a:endParaRPr>
          </a:p>
          <a:p>
            <a:endParaRPr lang="en-US" sz="1400" dirty="0">
              <a:solidFill>
                <a:srgbClr val="000000"/>
              </a:solidFill>
              <a:latin typeface="Cascadia Code" panose="00000509000000000000" pitchFamily="49" charset="0"/>
            </a:endParaRPr>
          </a:p>
          <a:p>
            <a:r>
              <a:rPr lang="en-US" sz="1400" dirty="0">
                <a:solidFill>
                  <a:srgbClr val="0000FF"/>
                </a:solidFill>
                <a:latin typeface="Cascadia Code" panose="00000509000000000000" pitchFamily="49" charset="0"/>
              </a:rPr>
              <a:t>new</a:t>
            </a:r>
            <a:r>
              <a:rPr lang="en-US" sz="1400" dirty="0">
                <a:solidFill>
                  <a:srgbClr val="2B91AF"/>
                </a:solidFill>
                <a:latin typeface="Cascadia Code" panose="00000509000000000000" pitchFamily="49" charset="0"/>
              </a:rPr>
              <a:t> </a:t>
            </a:r>
            <a:r>
              <a:rPr lang="en-US" sz="1400" dirty="0" err="1">
                <a:solidFill>
                  <a:srgbClr val="2B91AF"/>
                </a:solidFill>
                <a:latin typeface="Cascadia Code" panose="00000509000000000000" pitchFamily="49" charset="0"/>
              </a:rPr>
              <a:t>Colour</a:t>
            </a:r>
            <a:r>
              <a:rPr lang="en-US" sz="1400" dirty="0">
                <a:solidFill>
                  <a:srgbClr val="000000"/>
                </a:solidFill>
                <a:latin typeface="Cascadia Code" panose="00000509000000000000" pitchFamily="49" charset="0"/>
              </a:rPr>
              <a:t>(0, 100, 50) </a:t>
            </a:r>
            <a:r>
              <a:rPr lang="es-ES" sz="1400" dirty="0">
                <a:solidFill>
                  <a:srgbClr val="808080"/>
                </a:solidFill>
                <a:latin typeface="Cascadia Code" panose="00000509000000000000" pitchFamily="49" charset="0"/>
              </a:rPr>
              <a:t>///</a:t>
            </a:r>
            <a:r>
              <a:rPr lang="es-ES" sz="1400" dirty="0">
                <a:solidFill>
                  <a:srgbClr val="008000"/>
                </a:solidFill>
                <a:latin typeface="Cascadia Code" panose="00000509000000000000" pitchFamily="49" charset="0"/>
              </a:rPr>
              <a:t> HSL</a:t>
            </a:r>
          </a:p>
          <a:p>
            <a:endParaRPr lang="en-US" sz="1400" dirty="0">
              <a:solidFill>
                <a:srgbClr val="000000"/>
              </a:solidFill>
              <a:latin typeface="Cascadia Code" panose="00000509000000000000" pitchFamily="49" charset="0"/>
            </a:endParaRPr>
          </a:p>
          <a:p>
            <a:r>
              <a:rPr lang="es-ES" sz="1400" dirty="0">
                <a:solidFill>
                  <a:srgbClr val="0000FF"/>
                </a:solidFill>
                <a:latin typeface="Cascadia Code" panose="00000509000000000000" pitchFamily="49" charset="0"/>
              </a:rPr>
              <a:t>new</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Colour</a:t>
            </a:r>
            <a:r>
              <a:rPr lang="es-ES" sz="1400" dirty="0">
                <a:solidFill>
                  <a:srgbClr val="000000"/>
                </a:solidFill>
                <a:latin typeface="Cascadia Code" panose="00000509000000000000" pitchFamily="49" charset="0"/>
              </a:rPr>
              <a:t>(</a:t>
            </a:r>
            <a:r>
              <a:rPr lang="es-ES" sz="1400" dirty="0">
                <a:solidFill>
                  <a:srgbClr val="A31515"/>
                </a:solidFill>
                <a:latin typeface="Cascadia Code" panose="00000509000000000000" pitchFamily="49" charset="0"/>
              </a:rPr>
              <a:t>"#</a:t>
            </a:r>
            <a:r>
              <a:rPr lang="es-ES" sz="1400" dirty="0" err="1">
                <a:solidFill>
                  <a:srgbClr val="A31515"/>
                </a:solidFill>
                <a:latin typeface="Cascadia Code" panose="00000509000000000000" pitchFamily="49" charset="0"/>
              </a:rPr>
              <a:t>ffffff</a:t>
            </a:r>
            <a:r>
              <a:rPr lang="es-ES" sz="1400" dirty="0">
                <a:solidFill>
                  <a:srgbClr val="A31515"/>
                </a:solidFill>
                <a:latin typeface="Cascadia Code" panose="00000509000000000000" pitchFamily="49" charset="0"/>
              </a:rPr>
              <a:t>"</a:t>
            </a:r>
            <a:r>
              <a:rPr lang="es-ES" sz="1400" dirty="0">
                <a:solidFill>
                  <a:srgbClr val="000000"/>
                </a:solidFill>
                <a:latin typeface="Cascadia Code" panose="00000509000000000000" pitchFamily="49" charset="0"/>
              </a:rPr>
              <a:t>) </a:t>
            </a:r>
            <a:r>
              <a:rPr lang="es-ES" sz="1400" dirty="0">
                <a:solidFill>
                  <a:srgbClr val="808080"/>
                </a:solidFill>
                <a:latin typeface="Cascadia Code" panose="00000509000000000000" pitchFamily="49" charset="0"/>
              </a:rPr>
              <a:t>///</a:t>
            </a:r>
            <a:r>
              <a:rPr lang="es-ES" sz="1400" dirty="0">
                <a:solidFill>
                  <a:srgbClr val="008000"/>
                </a:solidFill>
                <a:latin typeface="Cascadia Code" panose="00000509000000000000" pitchFamily="49" charset="0"/>
              </a:rPr>
              <a:t> Hexadecimal</a:t>
            </a:r>
            <a:endParaRPr lang="es-ES" sz="1400" dirty="0">
              <a:solidFill>
                <a:srgbClr val="000000"/>
              </a:solidFill>
              <a:latin typeface="Cascadia Code" panose="00000509000000000000" pitchFamily="49" charset="0"/>
            </a:endParaRPr>
          </a:p>
          <a:p>
            <a:endParaRPr lang="es-ES" sz="1400" dirty="0">
              <a:solidFill>
                <a:srgbClr val="000000"/>
              </a:solidFill>
              <a:latin typeface="Cascadia Code" panose="00000509000000000000" pitchFamily="49" charset="0"/>
            </a:endParaRPr>
          </a:p>
          <a:p>
            <a:r>
              <a:rPr lang="es-ES" sz="1400" dirty="0">
                <a:solidFill>
                  <a:srgbClr val="0000FF"/>
                </a:solidFill>
                <a:latin typeface="Cascadia Code" panose="00000509000000000000" pitchFamily="49" charset="0"/>
              </a:rPr>
              <a:t>new</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Colour</a:t>
            </a:r>
            <a:r>
              <a:rPr lang="es-ES" sz="1400" dirty="0">
                <a:solidFill>
                  <a:srgbClr val="000000"/>
                </a:solidFill>
                <a:latin typeface="Cascadia Code" panose="00000509000000000000" pitchFamily="49" charset="0"/>
              </a:rPr>
              <a:t>(</a:t>
            </a:r>
            <a:r>
              <a:rPr lang="es-ES" sz="1400" dirty="0">
                <a:solidFill>
                  <a:srgbClr val="A31515"/>
                </a:solidFill>
                <a:latin typeface="Cascadia Code" panose="00000509000000000000" pitchFamily="49" charset="0"/>
              </a:rPr>
              <a:t>"#</a:t>
            </a:r>
            <a:r>
              <a:rPr lang="es-ES" sz="1400" dirty="0" err="1">
                <a:solidFill>
                  <a:srgbClr val="A31515"/>
                </a:solidFill>
                <a:latin typeface="Cascadia Code" panose="00000509000000000000" pitchFamily="49" charset="0"/>
              </a:rPr>
              <a:t>fff</a:t>
            </a:r>
            <a:r>
              <a:rPr lang="es-ES" sz="1400" dirty="0">
                <a:solidFill>
                  <a:srgbClr val="A31515"/>
                </a:solidFill>
                <a:latin typeface="Cascadia Code" panose="00000509000000000000" pitchFamily="49" charset="0"/>
              </a:rPr>
              <a:t>"</a:t>
            </a:r>
            <a:r>
              <a:rPr lang="es-ES" sz="1400" dirty="0">
                <a:solidFill>
                  <a:srgbClr val="000000"/>
                </a:solidFill>
                <a:latin typeface="Cascadia Code" panose="00000509000000000000" pitchFamily="49" charset="0"/>
              </a:rPr>
              <a:t>) </a:t>
            </a:r>
            <a:r>
              <a:rPr lang="es-ES" sz="1400" dirty="0">
                <a:solidFill>
                  <a:srgbClr val="808080"/>
                </a:solidFill>
                <a:latin typeface="Cascadia Code" panose="00000509000000000000" pitchFamily="49" charset="0"/>
              </a:rPr>
              <a:t>///</a:t>
            </a:r>
            <a:r>
              <a:rPr lang="es-ES" sz="1400" dirty="0">
                <a:solidFill>
                  <a:srgbClr val="008000"/>
                </a:solidFill>
                <a:latin typeface="Cascadia Code" panose="00000509000000000000" pitchFamily="49" charset="0"/>
              </a:rPr>
              <a:t> Short Hexadecimal</a:t>
            </a:r>
            <a:endParaRPr lang="es-ES" sz="1400" dirty="0">
              <a:solidFill>
                <a:srgbClr val="000000"/>
              </a:solidFill>
              <a:latin typeface="Cascadia Code" panose="00000509000000000000" pitchFamily="49" charset="0"/>
            </a:endParaRPr>
          </a:p>
        </p:txBody>
      </p:sp>
      <p:pic>
        <p:nvPicPr>
          <p:cNvPr id="4" name="Picture 3">
            <a:extLst>
              <a:ext uri="{FF2B5EF4-FFF2-40B4-BE49-F238E27FC236}">
                <a16:creationId xmlns:a16="http://schemas.microsoft.com/office/drawing/2014/main" id="{5ACF34FC-3E49-4E3E-9DE0-02D0DC7D63D6}"/>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4235727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8" end="18"/>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0" end="2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Named</a:t>
            </a:r>
            <a:r>
              <a:rPr lang="es-ES" dirty="0">
                <a:latin typeface="Cascadia Code" panose="00000509000000000000" pitchFamily="49" charset="0"/>
              </a:rPr>
              <a:t> </a:t>
            </a:r>
            <a:r>
              <a:rPr lang="es-ES" dirty="0" err="1">
                <a:latin typeface="Cascadia Code" panose="00000509000000000000" pitchFamily="49" charset="0"/>
              </a:rPr>
              <a:t>constructors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3C8B3DAA-48AB-4C73-8726-863935FFED40}"/>
              </a:ext>
            </a:extLst>
          </p:cNvPr>
          <p:cNvSpPr/>
          <p:nvPr/>
        </p:nvSpPr>
        <p:spPr>
          <a:xfrm>
            <a:off x="581192" y="2371389"/>
            <a:ext cx="6096000" cy="3970318"/>
          </a:xfrm>
          <a:prstGeom prst="rect">
            <a:avLst/>
          </a:prstGeom>
        </p:spPr>
        <p:txBody>
          <a:bodyPr>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Reservation</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private</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Reservation</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static</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Reservation</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Make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0000"/>
                </a:solidFill>
                <a:latin typeface="Cascadia Code" panose="00000509000000000000" pitchFamily="49" charset="0"/>
              </a:rPr>
              <a:t>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Reservation</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a:p>
            <a:endParaRPr lang="es-ES" dirty="0">
              <a:solidFill>
                <a:srgbClr val="000000"/>
              </a:solidFill>
              <a:latin typeface="Cascadia Code" panose="00000509000000000000" pitchFamily="49" charset="0"/>
            </a:endParaRPr>
          </a:p>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reservation</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Reservation</a:t>
            </a:r>
            <a:r>
              <a:rPr lang="es-ES" dirty="0" err="1">
                <a:solidFill>
                  <a:srgbClr val="000000"/>
                </a:solidFill>
                <a:latin typeface="Cascadia Code" panose="00000509000000000000" pitchFamily="49" charset="0"/>
              </a:rPr>
              <a:t>.Make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30915793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Named</a:t>
            </a:r>
            <a:r>
              <a:rPr lang="es-ES" dirty="0">
                <a:latin typeface="Cascadia Code" panose="00000509000000000000" pitchFamily="49" charset="0"/>
              </a:rPr>
              <a:t> </a:t>
            </a:r>
            <a:r>
              <a:rPr lang="es-ES" dirty="0" err="1">
                <a:latin typeface="Cascadia Code" panose="00000509000000000000" pitchFamily="49" charset="0"/>
              </a:rPr>
              <a:t>constructors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3C8B3DAA-48AB-4C73-8726-863935FFED40}"/>
              </a:ext>
            </a:extLst>
          </p:cNvPr>
          <p:cNvSpPr/>
          <p:nvPr/>
        </p:nvSpPr>
        <p:spPr>
          <a:xfrm>
            <a:off x="581192" y="2371389"/>
            <a:ext cx="6096000" cy="3970318"/>
          </a:xfrm>
          <a:prstGeom prst="rect">
            <a:avLst/>
          </a:prstGeom>
        </p:spPr>
        <p:txBody>
          <a:bodyPr>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private</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static</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a:t>
            </a:r>
            <a:r>
              <a:rPr lang="es-ES" dirty="0">
                <a:solidFill>
                  <a:srgbClr val="000000"/>
                </a:solidFill>
                <a:latin typeface="Cascadia Code" panose="00000509000000000000" pitchFamily="49" charset="0"/>
              </a:rPr>
              <a:t> Place()</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0000"/>
                </a:solidFill>
                <a:latin typeface="Cascadia Code" panose="00000509000000000000" pitchFamily="49" charset="0"/>
              </a:rPr>
              <a:t>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a:p>
            <a:endParaRPr lang="es-ES" dirty="0">
              <a:solidFill>
                <a:srgbClr val="000000"/>
              </a:solidFill>
              <a:latin typeface="Cascadia Code" panose="00000509000000000000" pitchFamily="49" charset="0"/>
            </a:endParaRPr>
          </a:p>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Order</a:t>
            </a:r>
            <a:r>
              <a:rPr lang="es-ES" dirty="0" err="1">
                <a:solidFill>
                  <a:srgbClr val="000000"/>
                </a:solidFill>
                <a:latin typeface="Cascadia Code" panose="00000509000000000000" pitchFamily="49" charset="0"/>
              </a:rPr>
              <a:t>.Place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1499091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Only test the constructor for ways in which it should fail</a:t>
            </a:r>
            <a:endParaRPr lang="es-ES" dirty="0">
              <a:latin typeface="Cascadia Code" panose="00000509000000000000" pitchFamily="49" charset="0"/>
            </a:endParaRPr>
          </a:p>
        </p:txBody>
      </p:sp>
      <p:sp>
        <p:nvSpPr>
          <p:cNvPr id="6" name="Rectangle 5">
            <a:extLst>
              <a:ext uri="{FF2B5EF4-FFF2-40B4-BE49-F238E27FC236}">
                <a16:creationId xmlns:a16="http://schemas.microsoft.com/office/drawing/2014/main" id="{328C6D8F-790B-49DC-BB5B-7A6058C520B7}"/>
              </a:ext>
            </a:extLst>
          </p:cNvPr>
          <p:cNvSpPr/>
          <p:nvPr/>
        </p:nvSpPr>
        <p:spPr>
          <a:xfrm>
            <a:off x="581192" y="1983229"/>
            <a:ext cx="11610808" cy="3539430"/>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a:solidFill>
                  <a:srgbClr val="2B91AF"/>
                </a:solidFill>
                <a:latin typeface="Cascadia Code" panose="00000509000000000000" pitchFamily="49" charset="0"/>
              </a:rPr>
              <a:t>Position</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float</a:t>
            </a:r>
            <a:r>
              <a:rPr lang="en-US" sz="1600" dirty="0">
                <a:solidFill>
                  <a:srgbClr val="000000"/>
                </a:solidFill>
                <a:latin typeface="Cascadia Code" panose="00000509000000000000" pitchFamily="49" charset="0"/>
              </a:rPr>
              <a:t> Latitude { </a:t>
            </a:r>
            <a:r>
              <a:rPr lang="en-US" sz="1600" dirty="0">
                <a:solidFill>
                  <a:srgbClr val="0000FF"/>
                </a:solidFill>
                <a:latin typeface="Cascadia Code" panose="00000509000000000000" pitchFamily="49" charset="0"/>
              </a:rPr>
              <a:t>get</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set</a:t>
            </a:r>
            <a:r>
              <a:rPr lang="en-U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float</a:t>
            </a:r>
            <a:r>
              <a:rPr lang="en-US" sz="1600" dirty="0">
                <a:solidFill>
                  <a:srgbClr val="000000"/>
                </a:solidFill>
                <a:latin typeface="Cascadia Code" panose="00000509000000000000" pitchFamily="49" charset="0"/>
              </a:rPr>
              <a:t> Longitude { </a:t>
            </a:r>
            <a:r>
              <a:rPr lang="en-US" sz="1600" dirty="0">
                <a:solidFill>
                  <a:srgbClr val="0000FF"/>
                </a:solidFill>
                <a:latin typeface="Cascadia Code" panose="00000509000000000000" pitchFamily="49" charset="0"/>
              </a:rPr>
              <a:t>get</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set</a:t>
            </a:r>
            <a:r>
              <a:rPr lang="en-U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a:solidFill>
                  <a:srgbClr val="2B91AF"/>
                </a:solidFill>
                <a:latin typeface="Cascadia Code" panose="00000509000000000000" pitchFamily="49" charset="0"/>
              </a:rPr>
              <a:t>Position</a:t>
            </a:r>
            <a:r>
              <a:rPr lang="es-ES" sz="1600" dirty="0">
                <a:solidFill>
                  <a:srgbClr val="000000"/>
                </a:solidFill>
                <a:latin typeface="Cascadia Code" panose="00000509000000000000" pitchFamily="49" charset="0"/>
              </a:rPr>
              <a:t>(</a:t>
            </a:r>
            <a:r>
              <a:rPr lang="es-ES" sz="1600" dirty="0" err="1">
                <a:solidFill>
                  <a:srgbClr val="0000FF"/>
                </a:solidFill>
                <a:latin typeface="Cascadia Code" panose="00000509000000000000" pitchFamily="49" charset="0"/>
              </a:rPr>
              <a:t>float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float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t>
            </a:r>
            <a:r>
              <a:rPr lang="en-US" sz="1600" dirty="0" err="1">
                <a:solidFill>
                  <a:srgbClr val="2B91AF"/>
                </a:solidFill>
                <a:latin typeface="Cascadia Code" panose="00000509000000000000" pitchFamily="49" charset="0"/>
              </a:rPr>
              <a:t>Argument</a:t>
            </a:r>
            <a:r>
              <a:rPr lang="en-US" sz="1600" dirty="0" err="1">
                <a:solidFill>
                  <a:srgbClr val="000000"/>
                </a:solidFill>
                <a:latin typeface="Cascadia Code" panose="00000509000000000000" pitchFamily="49" charset="0"/>
              </a:rPr>
              <a:t>.Is</a:t>
            </a:r>
            <a:r>
              <a:rPr lang="en-US" sz="1600" dirty="0">
                <a:solidFill>
                  <a:srgbClr val="000000"/>
                </a:solidFill>
                <a:latin typeface="Cascadia Code" panose="00000509000000000000" pitchFamily="49" charset="0"/>
              </a:rPr>
              <a:t>(latitude &gt;= -90 &amp;&amp; latitude &lt;= 90, </a:t>
            </a:r>
            <a:r>
              <a:rPr lang="en-US" sz="1600" dirty="0">
                <a:solidFill>
                  <a:srgbClr val="A31515"/>
                </a:solidFill>
                <a:latin typeface="Cascadia Code" panose="00000509000000000000" pitchFamily="49" charset="0"/>
              </a:rPr>
              <a:t>"Latitude should be …"</a:t>
            </a:r>
            <a:r>
              <a:rPr lang="en-U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t>
            </a:r>
            <a:r>
              <a:rPr lang="en-US" sz="1600" dirty="0" err="1">
                <a:solidFill>
                  <a:srgbClr val="2B91AF"/>
                </a:solidFill>
                <a:latin typeface="Cascadia Code" panose="00000509000000000000" pitchFamily="49" charset="0"/>
              </a:rPr>
              <a:t>Argument</a:t>
            </a:r>
            <a:r>
              <a:rPr lang="en-US" sz="1600" dirty="0" err="1">
                <a:solidFill>
                  <a:srgbClr val="000000"/>
                </a:solidFill>
                <a:latin typeface="Cascadia Code" panose="00000509000000000000" pitchFamily="49" charset="0"/>
              </a:rPr>
              <a:t>.Is</a:t>
            </a:r>
            <a:r>
              <a:rPr lang="en-US" sz="1600" dirty="0">
                <a:solidFill>
                  <a:srgbClr val="000000"/>
                </a:solidFill>
                <a:latin typeface="Cascadia Code" panose="00000509000000000000" pitchFamily="49" charset="0"/>
              </a:rPr>
              <a:t>(longitude &gt;= -180 &amp;&amp; longitude &lt;= 180, </a:t>
            </a:r>
            <a:r>
              <a:rPr lang="en-US" sz="1600" dirty="0">
                <a:solidFill>
                  <a:srgbClr val="A31515"/>
                </a:solidFill>
                <a:latin typeface="Cascadia Code" panose="00000509000000000000" pitchFamily="49" charset="0"/>
              </a:rPr>
              <a:t>“Longitude should be …"</a:t>
            </a:r>
            <a:r>
              <a:rPr lang="en-US" sz="1600" dirty="0">
                <a:solidFill>
                  <a:srgbClr val="000000"/>
                </a:solidFill>
                <a:latin typeface="Cascadia Code" panose="00000509000000000000" pitchFamily="49" charset="0"/>
              </a:rPr>
              <a:t>);</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16262841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a:xfrm>
            <a:off x="581192" y="702156"/>
            <a:ext cx="11029616" cy="1188720"/>
          </a:xfrm>
        </p:spPr>
        <p:txBody>
          <a:bodyPr/>
          <a:lstStyle/>
          <a:p>
            <a:r>
              <a:rPr lang="en-US" dirty="0">
                <a:latin typeface="Cascadia Code" panose="00000509000000000000" pitchFamily="49" charset="0"/>
              </a:rPr>
              <a:t>Only test the constructor for ways in which it should fail</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499FB204-3080-4F25-A81B-0783DDC9FEE8}"/>
              </a:ext>
            </a:extLst>
          </p:cNvPr>
          <p:cNvSpPr/>
          <p:nvPr/>
        </p:nvSpPr>
        <p:spPr>
          <a:xfrm>
            <a:off x="581192" y="2480861"/>
            <a:ext cx="9239702"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position_should</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Fact</a:t>
            </a:r>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void</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allow_create_a_valid_position</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position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(12, -40);</a:t>
            </a:r>
          </a:p>
          <a:p>
            <a:endParaRPr lang="en-US" dirty="0">
              <a:solidFill>
                <a:srgbClr val="000000"/>
              </a:solidFill>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position.</a:t>
            </a:r>
            <a:r>
              <a:rPr lang="en-US" b="1" dirty="0" err="1">
                <a:solidFill>
                  <a:srgbClr val="000000"/>
                </a:solidFill>
                <a:latin typeface="Cascadia Code" panose="00000509000000000000" pitchFamily="49" charset="0"/>
              </a:rPr>
              <a:t>Latitude</a:t>
            </a:r>
            <a:r>
              <a:rPr lang="en-US" dirty="0" err="1">
                <a:solidFill>
                  <a:srgbClr val="000000"/>
                </a:solidFill>
                <a:latin typeface="Cascadia Code" panose="00000509000000000000" pitchFamily="49" charset="0"/>
              </a:rPr>
              <a:t>.Should</a:t>
            </a:r>
            <a:r>
              <a:rPr lang="en-US" dirty="0">
                <a:solidFill>
                  <a:srgbClr val="000000"/>
                </a:solidFill>
                <a:latin typeface="Cascadia Code" panose="00000509000000000000" pitchFamily="49" charset="0"/>
              </a:rPr>
              <a:t>().Be(</a:t>
            </a:r>
            <a:r>
              <a:rPr lang="es-ES" dirty="0">
                <a:solidFill>
                  <a:srgbClr val="000000"/>
                </a:solidFill>
                <a:latin typeface="Cascadia Code" panose="00000509000000000000" pitchFamily="49" charset="0"/>
              </a:rPr>
              <a:t>12</a:t>
            </a:r>
            <a:r>
              <a:rPr lang="en-U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position.</a:t>
            </a:r>
            <a:r>
              <a:rPr lang="en-US" b="1" dirty="0" err="1">
                <a:solidFill>
                  <a:srgbClr val="000000"/>
                </a:solidFill>
                <a:latin typeface="Cascadia Code" panose="00000509000000000000" pitchFamily="49" charset="0"/>
              </a:rPr>
              <a:t>Longitude</a:t>
            </a:r>
            <a:r>
              <a:rPr lang="en-US" dirty="0" err="1">
                <a:solidFill>
                  <a:srgbClr val="000000"/>
                </a:solidFill>
                <a:latin typeface="Cascadia Code" panose="00000509000000000000" pitchFamily="49" charset="0"/>
              </a:rPr>
              <a:t>.Should</a:t>
            </a:r>
            <a:r>
              <a:rPr lang="en-US" dirty="0">
                <a:solidFill>
                  <a:srgbClr val="000000"/>
                </a:solidFill>
                <a:latin typeface="Cascadia Code" panose="00000509000000000000" pitchFamily="49" charset="0"/>
              </a:rPr>
              <a:t>().Be(</a:t>
            </a:r>
            <a:r>
              <a:rPr lang="es-ES" dirty="0">
                <a:solidFill>
                  <a:srgbClr val="000000"/>
                </a:solidFill>
                <a:latin typeface="Cascadia Code" panose="00000509000000000000" pitchFamily="49" charset="0"/>
              </a:rPr>
              <a:t>-40</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pic>
        <p:nvPicPr>
          <p:cNvPr id="5" name="Picture 2" descr="Twitter (Twemoji 12.0)">
            <a:extLst>
              <a:ext uri="{FF2B5EF4-FFF2-40B4-BE49-F238E27FC236}">
                <a16:creationId xmlns:a16="http://schemas.microsoft.com/office/drawing/2014/main" id="{3A112E5A-D516-44B9-9EFF-8809F61B612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25247" y="3254874"/>
            <a:ext cx="1591293" cy="15912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653384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Only test the constructor for ways in which it should fail</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1519D4F0-9022-46F0-A6FF-F360695AF4E1}"/>
              </a:ext>
            </a:extLst>
          </p:cNvPr>
          <p:cNvSpPr/>
          <p:nvPr/>
        </p:nvSpPr>
        <p:spPr>
          <a:xfrm>
            <a:off x="581192" y="2623365"/>
            <a:ext cx="11610807" cy="2308324"/>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position_should</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Fact</a:t>
            </a:r>
            <a:r>
              <a:rPr lang="es-E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void</a:t>
            </a:r>
            <a:r>
              <a:rPr lang="en-US" sz="1600" dirty="0">
                <a:solidFill>
                  <a:srgbClr val="000000"/>
                </a:solidFill>
                <a:latin typeface="Cascadia Code" panose="00000509000000000000" pitchFamily="49" charset="0"/>
              </a:rPr>
              <a:t> not_allow_longitude_could_be_greater_than_180()</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Action</a:t>
            </a:r>
            <a:r>
              <a:rPr lang="es-ES" sz="1600" dirty="0">
                <a:solidFill>
                  <a:srgbClr val="000000"/>
                </a:solidFill>
                <a:latin typeface="Cascadia Code" panose="00000509000000000000" pitchFamily="49" charset="0"/>
              </a:rPr>
              <a:t> sut = () =&gt; </a:t>
            </a:r>
            <a:r>
              <a:rPr lang="es-ES" sz="1600" dirty="0">
                <a:solidFill>
                  <a:srgbClr val="0000FF"/>
                </a:solidFill>
                <a:latin typeface="Cascadia Code" panose="00000509000000000000" pitchFamily="49" charset="0"/>
              </a:rPr>
              <a:t>new</a:t>
            </a:r>
            <a:r>
              <a:rPr lang="es-ES" sz="1600" dirty="0">
                <a:solidFill>
                  <a:srgbClr val="000000"/>
                </a:solidFill>
                <a:latin typeface="Cascadia Code" panose="00000509000000000000" pitchFamily="49" charset="0"/>
              </a:rPr>
              <a:t> </a:t>
            </a:r>
            <a:r>
              <a:rPr lang="es-ES" sz="1600" dirty="0">
                <a:solidFill>
                  <a:srgbClr val="2B91AF"/>
                </a:solidFill>
                <a:latin typeface="Cascadia Code" panose="00000509000000000000" pitchFamily="49" charset="0"/>
              </a:rPr>
              <a:t>Position</a:t>
            </a:r>
            <a:r>
              <a:rPr lang="es-ES" sz="1600" dirty="0">
                <a:solidFill>
                  <a:srgbClr val="000000"/>
                </a:solidFill>
                <a:latin typeface="Cascadia Code" panose="00000509000000000000" pitchFamily="49" charset="0"/>
              </a:rPr>
              <a:t>(</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 15,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 -240);</a:t>
            </a: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sut.Should</a:t>
            </a:r>
            <a:r>
              <a:rPr lang="es-ES" sz="1600" dirty="0">
                <a:solidFill>
                  <a:srgbClr val="000000"/>
                </a:solidFill>
                <a:latin typeface="Cascadia Code" panose="00000509000000000000" pitchFamily="49" charset="0"/>
              </a:rPr>
              <a:t>().</a:t>
            </a:r>
            <a:r>
              <a:rPr lang="es-ES" sz="1600" dirty="0" err="1">
                <a:solidFill>
                  <a:srgbClr val="000000"/>
                </a:solidFill>
                <a:latin typeface="Cascadia Code" panose="00000509000000000000" pitchFamily="49" charset="0"/>
              </a:rPr>
              <a:t>Throw</a:t>
            </a:r>
            <a:r>
              <a:rPr lang="es-ES" sz="1600" dirty="0">
                <a:solidFill>
                  <a:srgbClr val="000000"/>
                </a:solidFill>
                <a:latin typeface="Cascadia Code" panose="00000509000000000000" pitchFamily="49" charset="0"/>
              </a:rPr>
              <a:t>&lt;</a:t>
            </a:r>
            <a:r>
              <a:rPr lang="es-ES" sz="1600" dirty="0" err="1">
                <a:solidFill>
                  <a:srgbClr val="2B91AF"/>
                </a:solidFill>
                <a:latin typeface="Cascadia Code" panose="00000509000000000000" pitchFamily="49" charset="0"/>
              </a:rPr>
              <a:t>ArgumentException</a:t>
            </a:r>
            <a:r>
              <a:rPr lang="es-ES" sz="1600" dirty="0">
                <a:solidFill>
                  <a:srgbClr val="000000"/>
                </a:solidFill>
                <a:latin typeface="Cascadia Code" panose="00000509000000000000" pitchFamily="49" charset="0"/>
              </a:rPr>
              <a:t>&gt;().</a:t>
            </a:r>
            <a:r>
              <a:rPr lang="es-ES" sz="1600" dirty="0" err="1">
                <a:solidFill>
                  <a:srgbClr val="000000"/>
                </a:solidFill>
                <a:latin typeface="Cascadia Code" panose="00000509000000000000" pitchFamily="49" charset="0"/>
              </a:rPr>
              <a:t>WithMessage</a:t>
            </a:r>
            <a:r>
              <a:rPr lang="es-ES" sz="1600" dirty="0">
                <a:solidFill>
                  <a:srgbClr val="000000"/>
                </a:solidFill>
                <a:latin typeface="Cascadia Code" panose="00000509000000000000" pitchFamily="49" charset="0"/>
              </a:rPr>
              <a:t>(</a:t>
            </a:r>
            <a:r>
              <a:rPr lang="es-ES" sz="1600" dirty="0" err="1">
                <a:solidFill>
                  <a:srgbClr val="2B91AF"/>
                </a:solidFill>
                <a:latin typeface="Cascadia Code" panose="00000509000000000000" pitchFamily="49" charset="0"/>
              </a:rPr>
              <a:t>CoreStrings</a:t>
            </a:r>
            <a:r>
              <a:rPr lang="es-ES" sz="1600" dirty="0" err="1">
                <a:solidFill>
                  <a:srgbClr val="000000"/>
                </a:solidFill>
                <a:latin typeface="Cascadia Code" panose="00000509000000000000" pitchFamily="49" charset="0"/>
              </a:rPr>
              <a:t>.InvalidLongitude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pic>
        <p:nvPicPr>
          <p:cNvPr id="7" name="Picture 6">
            <a:extLst>
              <a:ext uri="{FF2B5EF4-FFF2-40B4-BE49-F238E27FC236}">
                <a16:creationId xmlns:a16="http://schemas.microsoft.com/office/drawing/2014/main" id="{78241663-C813-40A1-87A6-3733F0F4140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13731904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Track Changes &amp; Record events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A56FA290-77A5-4620-8F20-D20E37970B60}"/>
              </a:ext>
            </a:extLst>
          </p:cNvPr>
          <p:cNvSpPr/>
          <p:nvPr/>
        </p:nvSpPr>
        <p:spPr>
          <a:xfrm>
            <a:off x="581192" y="2330263"/>
            <a:ext cx="11282257" cy="4154984"/>
          </a:xfrm>
          <a:prstGeom prst="rect">
            <a:avLst/>
          </a:prstGeom>
        </p:spPr>
        <p:txBody>
          <a:bodyPr wrap="square">
            <a:spAutoFit/>
          </a:bodyPr>
          <a:lstStyle/>
          <a:p>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class</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OrderId</a:t>
            </a:r>
            <a:r>
              <a:rPr lang="es-ES" sz="1200" dirty="0">
                <a:solidFill>
                  <a:srgbClr val="000000"/>
                </a:solidFill>
                <a:latin typeface="Cascadia Code" panose="00000509000000000000" pitchFamily="49" charset="0"/>
              </a:rPr>
              <a:t> </a:t>
            </a:r>
            <a:r>
              <a:rPr lang="en-US" sz="1200" dirty="0">
                <a:solidFill>
                  <a:srgbClr val="000000"/>
                </a:solidFill>
                <a:latin typeface="Cascadia Code" panose="00000509000000000000" pitchFamily="49" charset="0"/>
              </a:rPr>
              <a:t>Id { </a:t>
            </a:r>
            <a:r>
              <a:rPr lang="en-US" sz="1200" dirty="0">
                <a:solidFill>
                  <a:srgbClr val="0000FF"/>
                </a:solidFill>
                <a:latin typeface="Cascadia Code" panose="00000509000000000000" pitchFamily="49" charset="0"/>
              </a:rPr>
              <a:t>get</a:t>
            </a:r>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private</a:t>
            </a:r>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set</a:t>
            </a:r>
            <a:r>
              <a:rPr lang="en-US" sz="1200" dirty="0">
                <a:solidFill>
                  <a:srgbClr val="000000"/>
                </a:solidFill>
                <a:latin typeface="Cascadia Code" panose="00000509000000000000" pitchFamily="49" charset="0"/>
              </a:rPr>
              <a:t>; }</a:t>
            </a:r>
            <a:endParaRPr lang="es-ES" sz="1200" dirty="0">
              <a:solidFill>
                <a:srgbClr val="000000"/>
              </a:solidFill>
              <a:latin typeface="Cascadia Code" panose="00000509000000000000" pitchFamily="49" charset="0"/>
            </a:endParaRPr>
          </a:p>
          <a:p>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public</a:t>
            </a:r>
            <a:r>
              <a:rPr lang="en-US" sz="1200" dirty="0">
                <a:solidFill>
                  <a:srgbClr val="000000"/>
                </a:solidFill>
                <a:latin typeface="Cascadia Code" panose="00000509000000000000" pitchFamily="49" charset="0"/>
              </a:rPr>
              <a:t> </a:t>
            </a:r>
            <a:r>
              <a:rPr lang="en-US" sz="1200" dirty="0" err="1">
                <a:solidFill>
                  <a:srgbClr val="2B91AF"/>
                </a:solidFill>
                <a:latin typeface="Cascadia Code" panose="00000509000000000000" pitchFamily="49" charset="0"/>
              </a:rPr>
              <a:t>OrderStatus</a:t>
            </a:r>
            <a:r>
              <a:rPr lang="en-US" sz="1200" dirty="0">
                <a:solidFill>
                  <a:srgbClr val="000000"/>
                </a:solidFill>
                <a:latin typeface="Cascadia Code" panose="00000509000000000000" pitchFamily="49" charset="0"/>
              </a:rPr>
              <a:t> Status { </a:t>
            </a:r>
            <a:r>
              <a:rPr lang="en-US" sz="1200" dirty="0">
                <a:solidFill>
                  <a:srgbClr val="0000FF"/>
                </a:solidFill>
                <a:latin typeface="Cascadia Code" panose="00000509000000000000" pitchFamily="49" charset="0"/>
              </a:rPr>
              <a:t>get</a:t>
            </a:r>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private</a:t>
            </a:r>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set</a:t>
            </a:r>
            <a:r>
              <a:rPr lang="en-US" sz="1200" dirty="0">
                <a:solidFill>
                  <a:srgbClr val="000000"/>
                </a:solidFill>
                <a:latin typeface="Cascadia Code" panose="00000509000000000000" pitchFamily="49" charset="0"/>
              </a:rPr>
              <a:t>; }</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private</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r>
              <a:rPr lang="es-ES" sz="1200" dirty="0">
                <a:solidFill>
                  <a:srgbClr val="000000"/>
                </a:solidFill>
                <a:latin typeface="Cascadia Code" panose="00000509000000000000" pitchFamily="49" charset="0"/>
              </a:rPr>
              <a:t>(</a:t>
            </a:r>
            <a:r>
              <a:rPr lang="es-ES" sz="1200" dirty="0" err="1">
                <a:solidFill>
                  <a:srgbClr val="2B91AF"/>
                </a:solidFill>
                <a:latin typeface="Cascadia Code" panose="00000509000000000000" pitchFamily="49" charset="0"/>
              </a:rPr>
              <a:t>OrderId</a:t>
            </a:r>
            <a:r>
              <a:rPr lang="es-ES" sz="1200" dirty="0">
                <a:solidFill>
                  <a:srgbClr val="000000"/>
                </a:solidFill>
                <a:latin typeface="Cascadia Code" panose="00000509000000000000" pitchFamily="49" charset="0"/>
              </a:rPr>
              <a:t> </a:t>
            </a:r>
            <a:r>
              <a:rPr lang="en-US" sz="1200" dirty="0">
                <a:solidFill>
                  <a:srgbClr val="000000"/>
                </a:solidFill>
                <a:latin typeface="Cascadia Code" panose="00000509000000000000" pitchFamily="49" charset="0"/>
              </a:rPr>
              <a:t>Id</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        </a:t>
            </a:r>
            <a:r>
              <a:rPr lang="es-ES" sz="1200" dirty="0" err="1">
                <a:solidFill>
                  <a:srgbClr val="000000"/>
                </a:solidFill>
                <a:latin typeface="Cascadia Code" panose="00000509000000000000" pitchFamily="49" charset="0"/>
              </a:rPr>
              <a:t>OrderId</a:t>
            </a:r>
            <a:r>
              <a:rPr lang="es-ES" sz="1200" dirty="0">
                <a:solidFill>
                  <a:srgbClr val="000000"/>
                </a:solidFill>
                <a:latin typeface="Cascadia Code" panose="00000509000000000000" pitchFamily="49" charset="0"/>
              </a:rPr>
              <a:t> = id;</a:t>
            </a:r>
          </a:p>
          <a:p>
            <a:r>
              <a:rPr lang="es-ES" sz="1200" dirty="0">
                <a:solidFill>
                  <a:srgbClr val="000000"/>
                </a:solidFill>
                <a:latin typeface="Cascadia Code" panose="00000509000000000000" pitchFamily="49" charset="0"/>
              </a:rPr>
              <a:t>        Status = </a:t>
            </a:r>
            <a:r>
              <a:rPr lang="es-ES" sz="1200" dirty="0" err="1">
                <a:solidFill>
                  <a:srgbClr val="2B91AF"/>
                </a:solidFill>
                <a:latin typeface="Cascadia Code" panose="00000509000000000000" pitchFamily="49" charset="0"/>
              </a:rPr>
              <a:t>OrderStatus</a:t>
            </a:r>
            <a:r>
              <a:rPr lang="es-ES" sz="1200" dirty="0" err="1">
                <a:solidFill>
                  <a:srgbClr val="000000"/>
                </a:solidFill>
                <a:latin typeface="Cascadia Code" panose="00000509000000000000" pitchFamily="49" charset="0"/>
              </a:rPr>
              <a:t>.Open</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static</a:t>
            </a:r>
            <a:r>
              <a:rPr lang="es-ES" sz="1200" dirty="0">
                <a:solidFill>
                  <a:srgbClr val="000000"/>
                </a:solidFill>
                <a:latin typeface="Cascadia Code" panose="00000509000000000000" pitchFamily="49" charset="0"/>
              </a:rPr>
              <a:t> </a:t>
            </a:r>
            <a:r>
              <a:rPr lang="es-ES" sz="1200" dirty="0" err="1">
                <a:solidFill>
                  <a:srgbClr val="000000"/>
                </a:solidFill>
                <a:latin typeface="Cascadia Code" panose="00000509000000000000" pitchFamily="49" charset="0"/>
              </a:rPr>
              <a:t>Order</a:t>
            </a:r>
            <a:r>
              <a:rPr lang="es-ES" sz="1200" dirty="0">
                <a:solidFill>
                  <a:srgbClr val="000000"/>
                </a:solidFill>
                <a:latin typeface="Cascadia Code" panose="00000509000000000000" pitchFamily="49" charset="0"/>
              </a:rPr>
              <a:t> Place(</a:t>
            </a:r>
            <a:r>
              <a:rPr lang="es-ES" sz="1200" dirty="0" err="1">
                <a:solidFill>
                  <a:srgbClr val="2B91AF"/>
                </a:solidFill>
                <a:latin typeface="Cascadia Code" panose="00000509000000000000" pitchFamily="49" charset="0"/>
              </a:rPr>
              <a:t>OrderId</a:t>
            </a:r>
            <a:r>
              <a:rPr lang="es-ES" sz="1200" dirty="0">
                <a:solidFill>
                  <a:srgbClr val="000000"/>
                </a:solidFill>
                <a:latin typeface="Cascadia Code" panose="00000509000000000000" pitchFamily="49" charset="0"/>
              </a:rPr>
              <a:t> </a:t>
            </a:r>
            <a:r>
              <a:rPr lang="en-US" sz="1200" dirty="0">
                <a:solidFill>
                  <a:srgbClr val="000000"/>
                </a:solidFill>
                <a:latin typeface="Cascadia Code" panose="00000509000000000000" pitchFamily="49" charset="0"/>
              </a:rPr>
              <a:t>Id</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return</a:t>
            </a:r>
            <a:r>
              <a:rPr lang="es-ES" sz="1200" dirty="0">
                <a:solidFill>
                  <a:srgbClr val="000000"/>
                </a:solidFill>
                <a:latin typeface="Cascadia Code" panose="00000509000000000000" pitchFamily="49" charset="0"/>
              </a:rPr>
              <a:t> </a:t>
            </a:r>
            <a:r>
              <a:rPr lang="es-ES" sz="1200" dirty="0">
                <a:solidFill>
                  <a:srgbClr val="0000FF"/>
                </a:solidFill>
                <a:latin typeface="Cascadia Code" panose="00000509000000000000" pitchFamily="49" charset="0"/>
              </a:rPr>
              <a:t>new</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r>
              <a:rPr lang="es-ES" sz="1200" dirty="0">
                <a:solidFill>
                  <a:srgbClr val="000000"/>
                </a:solidFill>
                <a:latin typeface="Cascadia Code" panose="00000509000000000000" pitchFamily="49" charset="0"/>
              </a:rPr>
              <a:t>(id);</a:t>
            </a:r>
          </a:p>
          <a:p>
            <a:r>
              <a:rPr lang="es-ES" sz="1200" dirty="0">
                <a:solidFill>
                  <a:srgbClr val="000000"/>
                </a:solidFill>
                <a:latin typeface="Cascadia Code" panose="00000509000000000000" pitchFamily="49" charset="0"/>
              </a:rPr>
              <a:t>    }</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void</a:t>
            </a:r>
            <a:r>
              <a:rPr lang="es-ES" sz="1200" dirty="0">
                <a:solidFill>
                  <a:srgbClr val="000000"/>
                </a:solidFill>
                <a:latin typeface="Cascadia Code" panose="00000509000000000000" pitchFamily="49" charset="0"/>
              </a:rPr>
              <a:t> Cancel()</a:t>
            </a:r>
          </a:p>
          <a:p>
            <a:r>
              <a:rPr lang="es-ES" sz="1200" dirty="0">
                <a:solidFill>
                  <a:srgbClr val="000000"/>
                </a:solidFill>
                <a:latin typeface="Cascadia Code" panose="00000509000000000000" pitchFamily="49" charset="0"/>
              </a:rPr>
              <a:t>    {</a:t>
            </a:r>
          </a:p>
          <a:p>
            <a:r>
              <a:rPr lang="en-US" sz="1200" dirty="0">
                <a:solidFill>
                  <a:srgbClr val="000000"/>
                </a:solidFill>
                <a:latin typeface="Cascadia Code" panose="00000509000000000000" pitchFamily="49" charset="0"/>
              </a:rPr>
              <a:t>        </a:t>
            </a:r>
            <a:r>
              <a:rPr lang="en-US" sz="1200" dirty="0" err="1">
                <a:solidFill>
                  <a:srgbClr val="2B91AF"/>
                </a:solidFill>
                <a:latin typeface="Cascadia Code" panose="00000509000000000000" pitchFamily="49" charset="0"/>
              </a:rPr>
              <a:t>Ensure</a:t>
            </a:r>
            <a:r>
              <a:rPr lang="en-US" sz="1200" dirty="0" err="1">
                <a:solidFill>
                  <a:srgbClr val="000000"/>
                </a:solidFill>
                <a:latin typeface="Cascadia Code" panose="00000509000000000000" pitchFamily="49" charset="0"/>
              </a:rPr>
              <a:t>.That</a:t>
            </a:r>
            <a:r>
              <a:rPr lang="en-US" sz="1200" dirty="0">
                <a:solidFill>
                  <a:srgbClr val="000000"/>
                </a:solidFill>
                <a:latin typeface="Cascadia Code" panose="00000509000000000000" pitchFamily="49" charset="0"/>
              </a:rPr>
              <a:t>&lt;</a:t>
            </a:r>
            <a:r>
              <a:rPr lang="en-US" sz="1200" dirty="0" err="1">
                <a:solidFill>
                  <a:srgbClr val="2B91AF"/>
                </a:solidFill>
                <a:latin typeface="Cascadia Code" panose="00000509000000000000" pitchFamily="49" charset="0"/>
              </a:rPr>
              <a:t>DomainException</a:t>
            </a:r>
            <a:r>
              <a:rPr lang="en-US" sz="1200" dirty="0">
                <a:solidFill>
                  <a:srgbClr val="000000"/>
                </a:solidFill>
                <a:latin typeface="Cascadia Code" panose="00000509000000000000" pitchFamily="49" charset="0"/>
              </a:rPr>
              <a:t>&gt;(status.id != </a:t>
            </a:r>
            <a:r>
              <a:rPr lang="en-US" sz="1200" dirty="0">
                <a:solidFill>
                  <a:srgbClr val="2B91AF"/>
                </a:solidFill>
                <a:latin typeface="Cascadia Code" panose="00000509000000000000" pitchFamily="49" charset="0"/>
              </a:rPr>
              <a:t>OrderStatus</a:t>
            </a:r>
            <a:r>
              <a:rPr lang="en-US" sz="1200" dirty="0">
                <a:solidFill>
                  <a:srgbClr val="000000"/>
                </a:solidFill>
                <a:latin typeface="Cascadia Code" panose="00000509000000000000" pitchFamily="49" charset="0"/>
              </a:rPr>
              <a:t>.Canceled.id, </a:t>
            </a:r>
            <a:r>
              <a:rPr lang="en-US" sz="1200" dirty="0">
                <a:solidFill>
                  <a:srgbClr val="A31515"/>
                </a:solidFill>
                <a:latin typeface="Cascadia Code" panose="00000509000000000000" pitchFamily="49" charset="0"/>
              </a:rPr>
              <a:t>"The order was already cancelled."</a:t>
            </a:r>
            <a:r>
              <a:rPr lang="en-U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status = </a:t>
            </a:r>
            <a:r>
              <a:rPr lang="es-ES" sz="1200" dirty="0" err="1">
                <a:solidFill>
                  <a:srgbClr val="2B91AF"/>
                </a:solidFill>
                <a:latin typeface="Cascadia Code" panose="00000509000000000000" pitchFamily="49" charset="0"/>
              </a:rPr>
              <a:t>OrderStatus</a:t>
            </a:r>
            <a:r>
              <a:rPr lang="es-ES" sz="1200" dirty="0" err="1">
                <a:solidFill>
                  <a:srgbClr val="000000"/>
                </a:solidFill>
                <a:latin typeface="Cascadia Code" panose="00000509000000000000" pitchFamily="49" charset="0"/>
              </a:rPr>
              <a:t>.Canceled</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a:t>
            </a:r>
            <a:endParaRPr lang="es-ES" sz="1200" dirty="0">
              <a:latin typeface="Cascadia Code" panose="00000509000000000000" pitchFamily="49" charset="0"/>
            </a:endParaRPr>
          </a:p>
        </p:txBody>
      </p:sp>
    </p:spTree>
    <p:extLst>
      <p:ext uri="{BB962C8B-B14F-4D97-AF65-F5344CB8AC3E}">
        <p14:creationId xmlns:p14="http://schemas.microsoft.com/office/powerpoint/2010/main" val="19664852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Track Changes &amp; Record events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405BD4E6-7CED-476A-B7EA-EB8921ECAD3B}"/>
              </a:ext>
            </a:extLst>
          </p:cNvPr>
          <p:cNvSpPr/>
          <p:nvPr/>
        </p:nvSpPr>
        <p:spPr>
          <a:xfrm>
            <a:off x="581192" y="2480861"/>
            <a:ext cx="9239702" cy="2862322"/>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order_should</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Fact</a:t>
            </a:r>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void</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allow_to_be_cancel</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Order</a:t>
            </a:r>
            <a:r>
              <a:rPr lang="es-ES" dirty="0" err="1">
                <a:solidFill>
                  <a:srgbClr val="000000"/>
                </a:solidFill>
                <a:latin typeface="Cascadia Code" panose="00000509000000000000" pitchFamily="49" charset="0"/>
              </a:rPr>
              <a:t>.Place</a:t>
            </a:r>
            <a:r>
              <a:rPr lang="es-ES" dirty="0">
                <a:solidFill>
                  <a:srgbClr val="000000"/>
                </a:solidFill>
                <a:latin typeface="Cascadia Code" panose="00000509000000000000" pitchFamily="49" charset="0"/>
              </a:rPr>
              <a:t>(</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OrderId</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order.Cancel</a:t>
            </a:r>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order.Status.Should</a:t>
            </a:r>
            <a:r>
              <a:rPr lang="en-US" dirty="0">
                <a:solidFill>
                  <a:srgbClr val="000000"/>
                </a:solidFill>
                <a:latin typeface="Cascadia Code" panose="00000509000000000000" pitchFamily="49" charset="0"/>
              </a:rPr>
              <a:t>().</a:t>
            </a:r>
            <a:r>
              <a:rPr lang="en-US" dirty="0" err="1">
                <a:solidFill>
                  <a:srgbClr val="000000"/>
                </a:solidFill>
                <a:latin typeface="Cascadia Code" panose="00000509000000000000" pitchFamily="49" charset="0"/>
              </a:rPr>
              <a:t>BeEquivalentTo</a:t>
            </a:r>
            <a:r>
              <a:rPr lang="en-US" dirty="0">
                <a:solidFill>
                  <a:srgbClr val="000000"/>
                </a:solidFill>
                <a:latin typeface="Cascadia Code" panose="00000509000000000000" pitchFamily="49" charset="0"/>
              </a:rPr>
              <a:t>(</a:t>
            </a:r>
            <a:r>
              <a:rPr lang="en-US" dirty="0" err="1">
                <a:solidFill>
                  <a:srgbClr val="2B91AF"/>
                </a:solidFill>
                <a:latin typeface="Cascadia Code" panose="00000509000000000000" pitchFamily="49" charset="0"/>
              </a:rPr>
              <a:t>OrderStatus</a:t>
            </a:r>
            <a:r>
              <a:rPr lang="en-US" dirty="0" err="1">
                <a:solidFill>
                  <a:srgbClr val="000000"/>
                </a:solidFill>
                <a:latin typeface="Cascadia Code" panose="00000509000000000000" pitchFamily="49" charset="0"/>
              </a:rPr>
              <a:t>.Canceled</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27674573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Track Changes &amp; Record events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080CEC5C-579F-40F7-BF5A-5380E7E3CE43}"/>
              </a:ext>
            </a:extLst>
          </p:cNvPr>
          <p:cNvSpPr/>
          <p:nvPr/>
        </p:nvSpPr>
        <p:spPr>
          <a:xfrm>
            <a:off x="581192" y="2199635"/>
            <a:ext cx="11119262" cy="4339650"/>
          </a:xfrm>
          <a:prstGeom prst="rect">
            <a:avLst/>
          </a:prstGeom>
        </p:spPr>
        <p:txBody>
          <a:bodyPr wrap="square">
            <a:spAutoFit/>
          </a:bodyPr>
          <a:lstStyle/>
          <a:p>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class</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internal</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OrderStatus</a:t>
            </a:r>
            <a:r>
              <a:rPr lang="es-ES" sz="1200" dirty="0">
                <a:solidFill>
                  <a:srgbClr val="000000"/>
                </a:solidFill>
                <a:latin typeface="Cascadia Code" panose="00000509000000000000" pitchFamily="49" charset="0"/>
              </a:rPr>
              <a:t> status;</a:t>
            </a:r>
          </a:p>
          <a:p>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private</a:t>
            </a:r>
            <a:r>
              <a:rPr lang="en-US" sz="1200" dirty="0">
                <a:solidFill>
                  <a:srgbClr val="000000"/>
                </a:solidFill>
                <a:latin typeface="Cascadia Code" panose="00000509000000000000" pitchFamily="49" charset="0"/>
              </a:rPr>
              <a:t> </a:t>
            </a:r>
            <a:r>
              <a:rPr lang="en-US" sz="1200" dirty="0" err="1">
                <a:solidFill>
                  <a:srgbClr val="0000FF"/>
                </a:solidFill>
                <a:latin typeface="Cascadia Code" panose="00000509000000000000" pitchFamily="49" charset="0"/>
              </a:rPr>
              <a:t>readonly</a:t>
            </a:r>
            <a:r>
              <a:rPr lang="en-US" sz="1200" dirty="0">
                <a:solidFill>
                  <a:srgbClr val="000000"/>
                </a:solidFill>
                <a:latin typeface="Cascadia Code" panose="00000509000000000000" pitchFamily="49" charset="0"/>
              </a:rPr>
              <a:t> </a:t>
            </a:r>
            <a:r>
              <a:rPr lang="en-US" sz="1200" dirty="0">
                <a:solidFill>
                  <a:srgbClr val="2B91AF"/>
                </a:solidFill>
                <a:latin typeface="Cascadia Code" panose="00000509000000000000" pitchFamily="49" charset="0"/>
              </a:rPr>
              <a:t>List</a:t>
            </a:r>
            <a:r>
              <a:rPr lang="en-US" sz="1200" dirty="0">
                <a:solidFill>
                  <a:srgbClr val="000000"/>
                </a:solidFill>
                <a:latin typeface="Cascadia Code" panose="00000509000000000000" pitchFamily="49" charset="0"/>
              </a:rPr>
              <a:t>&lt;</a:t>
            </a:r>
            <a:r>
              <a:rPr lang="en-US" sz="1200" dirty="0" err="1">
                <a:solidFill>
                  <a:srgbClr val="2B91AF"/>
                </a:solidFill>
                <a:latin typeface="Cascadia Code" panose="00000509000000000000" pitchFamily="49" charset="0"/>
              </a:rPr>
              <a:t>IEvent</a:t>
            </a:r>
            <a:r>
              <a:rPr lang="en-US" sz="1200" dirty="0">
                <a:solidFill>
                  <a:srgbClr val="000000"/>
                </a:solidFill>
                <a:latin typeface="Cascadia Code" panose="00000509000000000000" pitchFamily="49" charset="0"/>
              </a:rPr>
              <a:t>&gt; events = </a:t>
            </a:r>
            <a:r>
              <a:rPr lang="en-US" sz="1200" dirty="0">
                <a:solidFill>
                  <a:srgbClr val="0000FF"/>
                </a:solidFill>
                <a:latin typeface="Cascadia Code" panose="00000509000000000000" pitchFamily="49" charset="0"/>
              </a:rPr>
              <a:t>new</a:t>
            </a:r>
            <a:r>
              <a:rPr lang="en-US" sz="1200" dirty="0">
                <a:solidFill>
                  <a:srgbClr val="000000"/>
                </a:solidFill>
                <a:latin typeface="Cascadia Code" panose="00000509000000000000" pitchFamily="49" charset="0"/>
              </a:rPr>
              <a:t> </a:t>
            </a:r>
            <a:r>
              <a:rPr lang="en-US" sz="1200" dirty="0">
                <a:solidFill>
                  <a:srgbClr val="2B91AF"/>
                </a:solidFill>
                <a:latin typeface="Cascadia Code" panose="00000509000000000000" pitchFamily="49" charset="0"/>
              </a:rPr>
              <a:t>List</a:t>
            </a:r>
            <a:r>
              <a:rPr lang="en-US" sz="1200" dirty="0">
                <a:solidFill>
                  <a:srgbClr val="000000"/>
                </a:solidFill>
                <a:latin typeface="Cascadia Code" panose="00000509000000000000" pitchFamily="49" charset="0"/>
              </a:rPr>
              <a:t>&lt;</a:t>
            </a:r>
            <a:r>
              <a:rPr lang="en-US" sz="1200" dirty="0" err="1">
                <a:solidFill>
                  <a:srgbClr val="2B91AF"/>
                </a:solidFill>
                <a:latin typeface="Cascadia Code" panose="00000509000000000000" pitchFamily="49" charset="0"/>
              </a:rPr>
              <a:t>IEvent</a:t>
            </a:r>
            <a:r>
              <a:rPr lang="en-US" sz="1200" dirty="0">
                <a:solidFill>
                  <a:srgbClr val="000000"/>
                </a:solidFill>
                <a:latin typeface="Cascadia Code" panose="00000509000000000000" pitchFamily="49" charset="0"/>
              </a:rPr>
              <a:t>&gt;();</a:t>
            </a:r>
          </a:p>
          <a:p>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public</a:t>
            </a:r>
            <a:r>
              <a:rPr lang="en-US" sz="1200" dirty="0">
                <a:solidFill>
                  <a:srgbClr val="000000"/>
                </a:solidFill>
                <a:latin typeface="Cascadia Code" panose="00000509000000000000" pitchFamily="49" charset="0"/>
              </a:rPr>
              <a:t> </a:t>
            </a:r>
            <a:r>
              <a:rPr lang="en-US" sz="1200" dirty="0" err="1">
                <a:solidFill>
                  <a:srgbClr val="2B91AF"/>
                </a:solidFill>
                <a:latin typeface="Cascadia Code" panose="00000509000000000000" pitchFamily="49" charset="0"/>
              </a:rPr>
              <a:t>IReadOnlyCollection</a:t>
            </a:r>
            <a:r>
              <a:rPr lang="en-US" sz="1200" dirty="0">
                <a:solidFill>
                  <a:srgbClr val="000000"/>
                </a:solidFill>
                <a:latin typeface="Cascadia Code" panose="00000509000000000000" pitchFamily="49" charset="0"/>
              </a:rPr>
              <a:t>&lt;</a:t>
            </a:r>
            <a:r>
              <a:rPr lang="en-US" sz="1200" dirty="0" err="1">
                <a:solidFill>
                  <a:srgbClr val="2B91AF"/>
                </a:solidFill>
                <a:latin typeface="Cascadia Code" panose="00000509000000000000" pitchFamily="49" charset="0"/>
              </a:rPr>
              <a:t>IEvent</a:t>
            </a:r>
            <a:r>
              <a:rPr lang="en-US" sz="1200" dirty="0">
                <a:solidFill>
                  <a:srgbClr val="000000"/>
                </a:solidFill>
                <a:latin typeface="Cascadia Code" panose="00000509000000000000" pitchFamily="49" charset="0"/>
              </a:rPr>
              <a:t>&gt; Events =&gt; events;</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private</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        status = </a:t>
            </a:r>
            <a:r>
              <a:rPr lang="es-ES" sz="1200" dirty="0" err="1">
                <a:solidFill>
                  <a:srgbClr val="2B91AF"/>
                </a:solidFill>
                <a:latin typeface="Cascadia Code" panose="00000509000000000000" pitchFamily="49" charset="0"/>
              </a:rPr>
              <a:t>OrderStatus</a:t>
            </a:r>
            <a:r>
              <a:rPr lang="es-ES" sz="1200" dirty="0" err="1">
                <a:solidFill>
                  <a:srgbClr val="000000"/>
                </a:solidFill>
                <a:latin typeface="Cascadia Code" panose="00000509000000000000" pitchFamily="49" charset="0"/>
              </a:rPr>
              <a:t>.Open</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static</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r>
              <a:rPr lang="es-ES" sz="1200" dirty="0">
                <a:solidFill>
                  <a:srgbClr val="000000"/>
                </a:solidFill>
                <a:latin typeface="Cascadia Code" panose="00000509000000000000" pitchFamily="49" charset="0"/>
              </a:rPr>
              <a:t> Place()</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return</a:t>
            </a:r>
            <a:r>
              <a:rPr lang="es-ES" sz="1200" dirty="0">
                <a:solidFill>
                  <a:srgbClr val="000000"/>
                </a:solidFill>
                <a:latin typeface="Cascadia Code" panose="00000509000000000000" pitchFamily="49" charset="0"/>
              </a:rPr>
              <a:t> </a:t>
            </a:r>
            <a:r>
              <a:rPr lang="es-ES" sz="1200" dirty="0">
                <a:solidFill>
                  <a:srgbClr val="0000FF"/>
                </a:solidFill>
                <a:latin typeface="Cascadia Code" panose="00000509000000000000" pitchFamily="49" charset="0"/>
              </a:rPr>
              <a:t>new</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void</a:t>
            </a:r>
            <a:r>
              <a:rPr lang="es-ES" sz="1200" dirty="0">
                <a:solidFill>
                  <a:srgbClr val="000000"/>
                </a:solidFill>
                <a:latin typeface="Cascadia Code" panose="00000509000000000000" pitchFamily="49" charset="0"/>
              </a:rPr>
              <a:t> Cancel()</a:t>
            </a:r>
          </a:p>
          <a:p>
            <a:r>
              <a:rPr lang="es-ES" sz="1200" dirty="0">
                <a:solidFill>
                  <a:srgbClr val="000000"/>
                </a:solidFill>
                <a:latin typeface="Cascadia Code" panose="00000509000000000000" pitchFamily="49" charset="0"/>
              </a:rPr>
              <a:t>    {</a:t>
            </a:r>
          </a:p>
          <a:p>
            <a:r>
              <a:rPr lang="en-US" sz="1200" dirty="0">
                <a:solidFill>
                  <a:srgbClr val="000000"/>
                </a:solidFill>
                <a:latin typeface="Cascadia Code" panose="00000509000000000000" pitchFamily="49" charset="0"/>
              </a:rPr>
              <a:t>        </a:t>
            </a:r>
            <a:r>
              <a:rPr lang="en-US" sz="1200" dirty="0" err="1">
                <a:solidFill>
                  <a:srgbClr val="2B91AF"/>
                </a:solidFill>
                <a:latin typeface="Cascadia Code" panose="00000509000000000000" pitchFamily="49" charset="0"/>
              </a:rPr>
              <a:t>Ensure</a:t>
            </a:r>
            <a:r>
              <a:rPr lang="en-US" sz="1200" dirty="0" err="1">
                <a:solidFill>
                  <a:srgbClr val="000000"/>
                </a:solidFill>
                <a:latin typeface="Cascadia Code" panose="00000509000000000000" pitchFamily="49" charset="0"/>
              </a:rPr>
              <a:t>.That</a:t>
            </a:r>
            <a:r>
              <a:rPr lang="en-US" sz="1200" dirty="0">
                <a:solidFill>
                  <a:srgbClr val="000000"/>
                </a:solidFill>
                <a:latin typeface="Cascadia Code" panose="00000509000000000000" pitchFamily="49" charset="0"/>
              </a:rPr>
              <a:t>&lt;</a:t>
            </a:r>
            <a:r>
              <a:rPr lang="en-US" sz="1200" dirty="0" err="1">
                <a:solidFill>
                  <a:srgbClr val="2B91AF"/>
                </a:solidFill>
                <a:latin typeface="Cascadia Code" panose="00000509000000000000" pitchFamily="49" charset="0"/>
              </a:rPr>
              <a:t>DomainException</a:t>
            </a:r>
            <a:r>
              <a:rPr lang="en-US" sz="1200" dirty="0">
                <a:solidFill>
                  <a:srgbClr val="000000"/>
                </a:solidFill>
                <a:latin typeface="Cascadia Code" panose="00000509000000000000" pitchFamily="49" charset="0"/>
              </a:rPr>
              <a:t>&gt;(status.id != </a:t>
            </a:r>
            <a:r>
              <a:rPr lang="en-US" sz="1200" dirty="0">
                <a:solidFill>
                  <a:srgbClr val="2B91AF"/>
                </a:solidFill>
                <a:latin typeface="Cascadia Code" panose="00000509000000000000" pitchFamily="49" charset="0"/>
              </a:rPr>
              <a:t>OrderStatus</a:t>
            </a:r>
            <a:r>
              <a:rPr lang="en-US" sz="1200" dirty="0">
                <a:solidFill>
                  <a:srgbClr val="000000"/>
                </a:solidFill>
                <a:latin typeface="Cascadia Code" panose="00000509000000000000" pitchFamily="49" charset="0"/>
              </a:rPr>
              <a:t>.Canceled.id, </a:t>
            </a:r>
            <a:r>
              <a:rPr lang="en-US" sz="1200" dirty="0">
                <a:solidFill>
                  <a:srgbClr val="A31515"/>
                </a:solidFill>
                <a:latin typeface="Cascadia Code" panose="00000509000000000000" pitchFamily="49" charset="0"/>
              </a:rPr>
              <a:t>"The order was already cancelled."</a:t>
            </a:r>
            <a:r>
              <a:rPr lang="en-U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status = </a:t>
            </a:r>
            <a:r>
              <a:rPr lang="es-ES" sz="1200" dirty="0" err="1">
                <a:solidFill>
                  <a:srgbClr val="2B91AF"/>
                </a:solidFill>
                <a:latin typeface="Cascadia Code" panose="00000509000000000000" pitchFamily="49" charset="0"/>
              </a:rPr>
              <a:t>OrderStatus</a:t>
            </a:r>
            <a:r>
              <a:rPr lang="es-ES" sz="1200" dirty="0" err="1">
                <a:solidFill>
                  <a:srgbClr val="000000"/>
                </a:solidFill>
                <a:latin typeface="Cascadia Code" panose="00000509000000000000" pitchFamily="49" charset="0"/>
              </a:rPr>
              <a:t>.Canceled</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r>
              <a:rPr lang="es-ES" sz="1200" dirty="0" err="1">
                <a:solidFill>
                  <a:srgbClr val="000000"/>
                </a:solidFill>
                <a:latin typeface="Cascadia Code" panose="00000509000000000000" pitchFamily="49" charset="0"/>
              </a:rPr>
              <a:t>events.Add</a:t>
            </a:r>
            <a:r>
              <a:rPr lang="es-ES" sz="1200" dirty="0">
                <a:solidFill>
                  <a:srgbClr val="000000"/>
                </a:solidFill>
                <a:latin typeface="Cascadia Code" panose="00000509000000000000" pitchFamily="49" charset="0"/>
              </a:rPr>
              <a:t>(</a:t>
            </a:r>
            <a:r>
              <a:rPr lang="es-ES" sz="1200" dirty="0" err="1">
                <a:solidFill>
                  <a:srgbClr val="2B91AF"/>
                </a:solidFill>
                <a:latin typeface="Cascadia Code" panose="00000509000000000000" pitchFamily="49" charset="0"/>
              </a:rPr>
              <a:t>OrderCancelled</a:t>
            </a:r>
            <a:r>
              <a:rPr lang="es-ES" sz="1200" dirty="0" err="1">
                <a:solidFill>
                  <a:srgbClr val="000000"/>
                </a:solidFill>
                <a:latin typeface="Cascadia Code" panose="00000509000000000000" pitchFamily="49" charset="0"/>
              </a:rPr>
              <a:t>.Create</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a:t>
            </a:r>
            <a:endParaRPr lang="es-ES" sz="1200" dirty="0">
              <a:latin typeface="Cascadia Code" panose="00000509000000000000" pitchFamily="49" charset="0"/>
            </a:endParaRPr>
          </a:p>
        </p:txBody>
      </p:sp>
    </p:spTree>
    <p:extLst>
      <p:ext uri="{BB962C8B-B14F-4D97-AF65-F5344CB8AC3E}">
        <p14:creationId xmlns:p14="http://schemas.microsoft.com/office/powerpoint/2010/main" val="23693497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a:t>OBJECT </a:t>
            </a:r>
            <a:r>
              <a:rPr lang="es-ES" dirty="0" err="1"/>
              <a:t>Types</a:t>
            </a:r>
            <a:endParaRPr lang="es-ES" dirty="0"/>
          </a:p>
        </p:txBody>
      </p:sp>
      <p:sp>
        <p:nvSpPr>
          <p:cNvPr id="3" name="Content Placeholder 2">
            <a:extLst>
              <a:ext uri="{FF2B5EF4-FFF2-40B4-BE49-F238E27FC236}">
                <a16:creationId xmlns:a16="http://schemas.microsoft.com/office/drawing/2014/main" id="{C6983729-6114-4B9A-A8AD-B3024C8C8D85}"/>
              </a:ext>
            </a:extLst>
          </p:cNvPr>
          <p:cNvSpPr>
            <a:spLocks noGrp="1"/>
          </p:cNvSpPr>
          <p:nvPr>
            <p:ph idx="1"/>
          </p:nvPr>
        </p:nvSpPr>
        <p:spPr/>
        <p:txBody>
          <a:bodyPr/>
          <a:lstStyle/>
          <a:p>
            <a:r>
              <a:rPr lang="es-ES" b="1" dirty="0" err="1">
                <a:latin typeface="Cascadia Code" panose="00000509000000000000" pitchFamily="49" charset="0"/>
              </a:rPr>
              <a:t>Objects</a:t>
            </a:r>
            <a:r>
              <a:rPr lang="es-ES" dirty="0">
                <a:latin typeface="Cascadia Code" panose="00000509000000000000" pitchFamily="49" charset="0"/>
              </a:rPr>
              <a:t> </a:t>
            </a:r>
            <a:r>
              <a:rPr lang="es-ES" dirty="0" err="1">
                <a:latin typeface="Cascadia Code" panose="00000509000000000000" pitchFamily="49" charset="0"/>
              </a:rPr>
              <a:t>that</a:t>
            </a:r>
            <a:r>
              <a:rPr lang="es-ES" dirty="0">
                <a:latin typeface="Cascadia Code" panose="00000509000000000000" pitchFamily="49" charset="0"/>
              </a:rPr>
              <a:t> </a:t>
            </a:r>
            <a:r>
              <a:rPr lang="es-ES" b="1" dirty="0" err="1">
                <a:latin typeface="Cascadia Code" panose="00000509000000000000" pitchFamily="49" charset="0"/>
              </a:rPr>
              <a:t>hold</a:t>
            </a:r>
            <a:r>
              <a:rPr lang="es-ES" b="1" dirty="0">
                <a:latin typeface="Cascadia Code" panose="00000509000000000000" pitchFamily="49" charset="0"/>
              </a:rPr>
              <a:t> data </a:t>
            </a:r>
            <a:r>
              <a:rPr lang="es-ES" dirty="0">
                <a:latin typeface="Cascadia Code" panose="00000509000000000000" pitchFamily="49" charset="0"/>
              </a:rPr>
              <a:t>and </a:t>
            </a:r>
            <a:r>
              <a:rPr lang="es-ES" b="1" dirty="0" err="1">
                <a:latin typeface="Cascadia Code" panose="00000509000000000000" pitchFamily="49" charset="0"/>
              </a:rPr>
              <a:t>expose</a:t>
            </a:r>
            <a:r>
              <a:rPr lang="es-ES" b="1" dirty="0">
                <a:latin typeface="Cascadia Code" panose="00000509000000000000" pitchFamily="49" charset="0"/>
              </a:rPr>
              <a:t> </a:t>
            </a:r>
            <a:r>
              <a:rPr lang="es-ES" b="1" dirty="0" err="1">
                <a:latin typeface="Cascadia Code" panose="00000509000000000000" pitchFamily="49" charset="0"/>
              </a:rPr>
              <a:t>methods</a:t>
            </a:r>
            <a:r>
              <a:rPr lang="es-ES" b="1" dirty="0">
                <a:latin typeface="Cascadia Code" panose="00000509000000000000" pitchFamily="49" charset="0"/>
              </a:rPr>
              <a:t> </a:t>
            </a:r>
            <a:r>
              <a:rPr lang="es-ES" dirty="0" err="1">
                <a:latin typeface="Cascadia Code" panose="00000509000000000000" pitchFamily="49" charset="0"/>
              </a:rPr>
              <a:t>to</a:t>
            </a:r>
            <a:r>
              <a:rPr lang="es-ES" dirty="0">
                <a:latin typeface="Cascadia Code" panose="00000509000000000000" pitchFamily="49" charset="0"/>
              </a:rPr>
              <a:t> </a:t>
            </a:r>
            <a:r>
              <a:rPr lang="es-ES" dirty="0" err="1">
                <a:latin typeface="Cascadia Code" panose="00000509000000000000" pitchFamily="49" charset="0"/>
              </a:rPr>
              <a:t>manipuate</a:t>
            </a:r>
            <a:r>
              <a:rPr lang="es-ES" dirty="0">
                <a:latin typeface="Cascadia Code" panose="00000509000000000000" pitchFamily="49" charset="0"/>
              </a:rPr>
              <a:t> </a:t>
            </a:r>
            <a:r>
              <a:rPr lang="es-ES" dirty="0" err="1">
                <a:latin typeface="Cascadia Code" panose="00000509000000000000" pitchFamily="49" charset="0"/>
              </a:rPr>
              <a:t>it</a:t>
            </a:r>
            <a:r>
              <a:rPr lang="es-ES" dirty="0">
                <a:latin typeface="Cascadia Code" panose="00000509000000000000" pitchFamily="49" charset="0"/>
              </a:rPr>
              <a:t>.</a:t>
            </a:r>
          </a:p>
          <a:p>
            <a:pPr lvl="1"/>
            <a:r>
              <a:rPr lang="es-ES" b="1" dirty="0" err="1">
                <a:latin typeface="Cascadia Code" panose="00000509000000000000" pitchFamily="49" charset="0"/>
              </a:rPr>
              <a:t>Entities</a:t>
            </a:r>
            <a:r>
              <a:rPr lang="es-ES" dirty="0">
                <a:latin typeface="Cascadia Code" panose="00000509000000000000" pitchFamily="49" charset="0"/>
              </a:rPr>
              <a:t> (</a:t>
            </a:r>
            <a:r>
              <a:rPr lang="es-ES" dirty="0" err="1">
                <a:latin typeface="Cascadia Code" panose="00000509000000000000" pitchFamily="49" charset="0"/>
              </a:rPr>
              <a:t>Identifier</a:t>
            </a:r>
            <a:r>
              <a:rPr lang="es-ES" dirty="0">
                <a:latin typeface="Cascadia Code" panose="00000509000000000000" pitchFamily="49" charset="0"/>
              </a:rPr>
              <a:t> </a:t>
            </a:r>
            <a:r>
              <a:rPr lang="es-ES" dirty="0" err="1">
                <a:latin typeface="Cascadia Code" panose="00000509000000000000" pitchFamily="49" charset="0"/>
              </a:rPr>
              <a:t>equality</a:t>
            </a:r>
            <a:r>
              <a:rPr lang="es-ES" dirty="0">
                <a:latin typeface="Cascadia Code" panose="00000509000000000000" pitchFamily="49" charset="0"/>
              </a:rPr>
              <a:t>)</a:t>
            </a:r>
          </a:p>
          <a:p>
            <a:pPr lvl="1"/>
            <a:r>
              <a:rPr lang="es-ES" b="1" dirty="0" err="1">
                <a:latin typeface="Cascadia Code" panose="00000509000000000000" pitchFamily="49" charset="0"/>
              </a:rPr>
              <a:t>Value</a:t>
            </a:r>
            <a:r>
              <a:rPr lang="es-ES" b="1" dirty="0">
                <a:latin typeface="Cascadia Code" panose="00000509000000000000" pitchFamily="49" charset="0"/>
              </a:rPr>
              <a:t> </a:t>
            </a:r>
            <a:r>
              <a:rPr lang="es-ES" b="1" dirty="0" err="1">
                <a:latin typeface="Cascadia Code" panose="00000509000000000000" pitchFamily="49" charset="0"/>
              </a:rPr>
              <a:t>Objects</a:t>
            </a:r>
            <a:r>
              <a:rPr lang="es-ES" b="1" dirty="0">
                <a:latin typeface="Cascadia Code" panose="00000509000000000000" pitchFamily="49" charset="0"/>
              </a:rPr>
              <a:t> </a:t>
            </a:r>
            <a:r>
              <a:rPr lang="es-ES" dirty="0">
                <a:latin typeface="Cascadia Code" panose="00000509000000000000" pitchFamily="49" charset="0"/>
              </a:rPr>
              <a:t>(Inmutable </a:t>
            </a:r>
            <a:r>
              <a:rPr lang="es-ES" dirty="0" err="1">
                <a:latin typeface="Cascadia Code" panose="00000509000000000000" pitchFamily="49" charset="0"/>
              </a:rPr>
              <a:t>objects</a:t>
            </a:r>
            <a:r>
              <a:rPr lang="es-ES" dirty="0">
                <a:latin typeface="Cascadia Code" panose="00000509000000000000" pitchFamily="49" charset="0"/>
              </a:rPr>
              <a:t> </a:t>
            </a:r>
            <a:r>
              <a:rPr lang="es-ES" dirty="0" err="1">
                <a:latin typeface="Cascadia Code" panose="00000509000000000000" pitchFamily="49" charset="0"/>
              </a:rPr>
              <a:t>that</a:t>
            </a:r>
            <a:r>
              <a:rPr lang="es-ES" dirty="0">
                <a:latin typeface="Cascadia Code" panose="00000509000000000000" pitchFamily="49" charset="0"/>
              </a:rPr>
              <a:t> </a:t>
            </a:r>
            <a:r>
              <a:rPr lang="es-ES" dirty="0" err="1">
                <a:latin typeface="Cascadia Code" panose="00000509000000000000" pitchFamily="49" charset="0"/>
              </a:rPr>
              <a:t>wraps</a:t>
            </a:r>
            <a:r>
              <a:rPr lang="es-ES" dirty="0">
                <a:latin typeface="Cascadia Code" panose="00000509000000000000" pitchFamily="49" charset="0"/>
              </a:rPr>
              <a:t> </a:t>
            </a:r>
            <a:r>
              <a:rPr lang="es-ES" dirty="0" err="1">
                <a:latin typeface="Cascadia Code" panose="00000509000000000000" pitchFamily="49" charset="0"/>
              </a:rPr>
              <a:t>primitives</a:t>
            </a:r>
            <a:r>
              <a:rPr lang="es-ES" dirty="0">
                <a:latin typeface="Cascadia Code" panose="00000509000000000000" pitchFamily="49" charset="0"/>
              </a:rPr>
              <a:t>)</a:t>
            </a:r>
          </a:p>
          <a:p>
            <a:r>
              <a:rPr lang="es-ES" b="1" dirty="0">
                <a:latin typeface="Cascadia Code" panose="00000509000000000000" pitchFamily="49" charset="0"/>
              </a:rPr>
              <a:t>Services</a:t>
            </a:r>
            <a:r>
              <a:rPr lang="es-ES" dirty="0">
                <a:latin typeface="Cascadia Code" panose="00000509000000000000" pitchFamily="49" charset="0"/>
              </a:rPr>
              <a:t> </a:t>
            </a:r>
            <a:r>
              <a:rPr lang="es-ES" dirty="0" err="1">
                <a:latin typeface="Cascadia Code" panose="00000509000000000000" pitchFamily="49" charset="0"/>
              </a:rPr>
              <a:t>perform</a:t>
            </a:r>
            <a:r>
              <a:rPr lang="es-ES" dirty="0">
                <a:latin typeface="Cascadia Code" panose="00000509000000000000" pitchFamily="49" charset="0"/>
              </a:rPr>
              <a:t> </a:t>
            </a:r>
            <a:r>
              <a:rPr lang="es-ES" dirty="0" err="1">
                <a:latin typeface="Cascadia Code" panose="00000509000000000000" pitchFamily="49" charset="0"/>
              </a:rPr>
              <a:t>task</a:t>
            </a:r>
            <a:r>
              <a:rPr lang="es-ES" dirty="0">
                <a:latin typeface="Cascadia Code" panose="00000509000000000000" pitchFamily="49" charset="0"/>
              </a:rPr>
              <a:t> and </a:t>
            </a:r>
            <a:r>
              <a:rPr lang="es-ES" dirty="0" err="1">
                <a:latin typeface="Cascadia Code" panose="00000509000000000000" pitchFamily="49" charset="0"/>
              </a:rPr>
              <a:t>retrieve</a:t>
            </a:r>
            <a:r>
              <a:rPr lang="es-ES" dirty="0">
                <a:latin typeface="Cascadia Code" panose="00000509000000000000" pitchFamily="49" charset="0"/>
              </a:rPr>
              <a:t> data.</a:t>
            </a:r>
          </a:p>
          <a:p>
            <a:pPr lvl="1"/>
            <a:r>
              <a:rPr lang="es-ES" dirty="0">
                <a:latin typeface="Cascadia Code" panose="00000509000000000000" pitchFamily="49" charset="0"/>
              </a:rPr>
              <a:t>Used </a:t>
            </a:r>
            <a:r>
              <a:rPr lang="es-ES" dirty="0" err="1">
                <a:latin typeface="Cascadia Code" panose="00000509000000000000" pitchFamily="49" charset="0"/>
              </a:rPr>
              <a:t>entities</a:t>
            </a:r>
            <a:r>
              <a:rPr lang="es-ES" dirty="0">
                <a:latin typeface="Cascadia Code" panose="00000509000000000000" pitchFamily="49" charset="0"/>
              </a:rPr>
              <a:t> and </a:t>
            </a:r>
            <a:r>
              <a:rPr lang="es-ES" dirty="0" err="1">
                <a:latin typeface="Cascadia Code" panose="00000509000000000000" pitchFamily="49" charset="0"/>
              </a:rPr>
              <a:t>value</a:t>
            </a:r>
            <a:r>
              <a:rPr lang="es-ES" dirty="0">
                <a:latin typeface="Cascadia Code" panose="00000509000000000000" pitchFamily="49" charset="0"/>
              </a:rPr>
              <a:t> </a:t>
            </a:r>
            <a:r>
              <a:rPr lang="es-ES" dirty="0" err="1">
                <a:latin typeface="Cascadia Code" panose="00000509000000000000" pitchFamily="49" charset="0"/>
              </a:rPr>
              <a:t>objects</a:t>
            </a:r>
            <a:r>
              <a:rPr lang="es-ES" dirty="0">
                <a:latin typeface="Cascadia Code" panose="00000509000000000000" pitchFamily="49" charset="0"/>
              </a:rPr>
              <a:t> </a:t>
            </a:r>
            <a:r>
              <a:rPr lang="es-ES" dirty="0" err="1">
                <a:latin typeface="Cascadia Code" panose="00000509000000000000" pitchFamily="49" charset="0"/>
              </a:rPr>
              <a:t>to</a:t>
            </a:r>
            <a:r>
              <a:rPr lang="es-ES" dirty="0">
                <a:latin typeface="Cascadia Code" panose="00000509000000000000" pitchFamily="49" charset="0"/>
              </a:rPr>
              <a:t> complete </a:t>
            </a:r>
            <a:r>
              <a:rPr lang="es-ES" dirty="0" err="1">
                <a:latin typeface="Cascadia Code" panose="00000509000000000000" pitchFamily="49" charset="0"/>
              </a:rPr>
              <a:t>their</a:t>
            </a:r>
            <a:r>
              <a:rPr lang="es-ES" dirty="0">
                <a:latin typeface="Cascadia Code" panose="00000509000000000000" pitchFamily="49" charset="0"/>
              </a:rPr>
              <a:t> </a:t>
            </a:r>
            <a:r>
              <a:rPr lang="es-ES" dirty="0" err="1">
                <a:latin typeface="Cascadia Code" panose="00000509000000000000" pitchFamily="49" charset="0"/>
              </a:rPr>
              <a:t>tasks</a:t>
            </a:r>
            <a:r>
              <a:rPr lang="es-ES" dirty="0">
                <a:latin typeface="Cascadia Code" panose="00000509000000000000" pitchFamily="49" charset="0"/>
              </a:rPr>
              <a:t>.</a:t>
            </a:r>
          </a:p>
        </p:txBody>
      </p:sp>
    </p:spTree>
    <p:extLst>
      <p:ext uri="{BB962C8B-B14F-4D97-AF65-F5344CB8AC3E}">
        <p14:creationId xmlns:p14="http://schemas.microsoft.com/office/powerpoint/2010/main" val="16285119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Track Changes &amp; Record events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635513E7-4BCD-42AA-A940-A6A7939A11E7}"/>
              </a:ext>
            </a:extLst>
          </p:cNvPr>
          <p:cNvSpPr/>
          <p:nvPr/>
        </p:nvSpPr>
        <p:spPr>
          <a:xfrm>
            <a:off x="581192" y="2484865"/>
            <a:ext cx="10287990" cy="3416320"/>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order_should</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Fact</a:t>
            </a:r>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void</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allow_to_be_cancelled</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Order</a:t>
            </a:r>
            <a:r>
              <a:rPr lang="es-ES" dirty="0" err="1">
                <a:solidFill>
                  <a:srgbClr val="000000"/>
                </a:solidFill>
                <a:latin typeface="Cascadia Code" panose="00000509000000000000" pitchFamily="49" charset="0"/>
              </a:rPr>
              <a:t>.Place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order.Cancel</a:t>
            </a:r>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order.Events.Should</a:t>
            </a:r>
            <a:r>
              <a:rPr lang="en-US" dirty="0">
                <a:solidFill>
                  <a:srgbClr val="000000"/>
                </a:solidFill>
                <a:latin typeface="Cascadia Code" panose="00000509000000000000" pitchFamily="49" charset="0"/>
              </a:rPr>
              <a:t>().</a:t>
            </a:r>
            <a:r>
              <a:rPr lang="en-US" dirty="0" err="1">
                <a:solidFill>
                  <a:srgbClr val="000000"/>
                </a:solidFill>
                <a:latin typeface="Cascadia Code" panose="00000509000000000000" pitchFamily="49" charset="0"/>
              </a:rPr>
              <a:t>HaveCount</a:t>
            </a:r>
            <a:r>
              <a:rPr lang="en-US" dirty="0">
                <a:solidFill>
                  <a:srgbClr val="000000"/>
                </a:solidFill>
                <a:latin typeface="Cascadia Code" panose="00000509000000000000" pitchFamily="49" charset="0"/>
              </a:rPr>
              <a:t>(2);</a:t>
            </a: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order.Events.ElementAt</a:t>
            </a:r>
            <a:r>
              <a:rPr lang="en-US" dirty="0">
                <a:solidFill>
                  <a:srgbClr val="000000"/>
                </a:solidFill>
                <a:latin typeface="Cascadia Code" panose="00000509000000000000" pitchFamily="49" charset="0"/>
              </a:rPr>
              <a:t>(0).Should().</a:t>
            </a:r>
            <a:r>
              <a:rPr lang="en-US" dirty="0" err="1">
                <a:solidFill>
                  <a:srgbClr val="000000"/>
                </a:solidFill>
                <a:latin typeface="Cascadia Code" panose="00000509000000000000" pitchFamily="49" charset="0"/>
              </a:rPr>
              <a:t>BeOfType</a:t>
            </a:r>
            <a:r>
              <a:rPr lang="en-US" dirty="0">
                <a:solidFill>
                  <a:srgbClr val="000000"/>
                </a:solidFill>
                <a:latin typeface="Cascadia Code" panose="00000509000000000000" pitchFamily="49" charset="0"/>
              </a:rPr>
              <a:t>&lt;</a:t>
            </a:r>
            <a:r>
              <a:rPr lang="en-US" dirty="0" err="1">
                <a:solidFill>
                  <a:srgbClr val="2B91AF"/>
                </a:solidFill>
                <a:latin typeface="Cascadia Code" panose="00000509000000000000" pitchFamily="49" charset="0"/>
              </a:rPr>
              <a:t>OrderOpened</a:t>
            </a:r>
            <a:r>
              <a:rPr lang="en-US" dirty="0">
                <a:solidFill>
                  <a:srgbClr val="000000"/>
                </a:solidFill>
                <a:latin typeface="Cascadia Code" panose="00000509000000000000" pitchFamily="49" charset="0"/>
              </a:rPr>
              <a:t>&gt;();</a:t>
            </a: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order.Events.ElementAt</a:t>
            </a:r>
            <a:r>
              <a:rPr lang="en-US" dirty="0">
                <a:solidFill>
                  <a:srgbClr val="000000"/>
                </a:solidFill>
                <a:latin typeface="Cascadia Code" panose="00000509000000000000" pitchFamily="49" charset="0"/>
              </a:rPr>
              <a:t>(1).Should().</a:t>
            </a:r>
            <a:r>
              <a:rPr lang="en-US" dirty="0" err="1">
                <a:solidFill>
                  <a:srgbClr val="000000"/>
                </a:solidFill>
                <a:latin typeface="Cascadia Code" panose="00000509000000000000" pitchFamily="49" charset="0"/>
              </a:rPr>
              <a:t>BeOfType</a:t>
            </a:r>
            <a:r>
              <a:rPr lang="en-US" dirty="0">
                <a:solidFill>
                  <a:srgbClr val="000000"/>
                </a:solidFill>
                <a:latin typeface="Cascadia Code" panose="00000509000000000000" pitchFamily="49" charset="0"/>
              </a:rPr>
              <a:t>&lt;</a:t>
            </a:r>
            <a:r>
              <a:rPr lang="en-US" dirty="0" err="1">
                <a:solidFill>
                  <a:srgbClr val="2B91AF"/>
                </a:solidFill>
                <a:latin typeface="Cascadia Code" panose="00000509000000000000" pitchFamily="49" charset="0"/>
              </a:rPr>
              <a:t>OrderCancelled</a:t>
            </a:r>
            <a:r>
              <a:rPr lang="en-US" dirty="0">
                <a:solidFill>
                  <a:srgbClr val="000000"/>
                </a:solidFill>
                <a:latin typeface="Cascadia Code" panose="00000509000000000000" pitchFamily="49" charset="0"/>
              </a:rPr>
              <a:t>&gt;();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pic>
        <p:nvPicPr>
          <p:cNvPr id="4" name="Picture 3">
            <a:extLst>
              <a:ext uri="{FF2B5EF4-FFF2-40B4-BE49-F238E27FC236}">
                <a16:creationId xmlns:a16="http://schemas.microsoft.com/office/drawing/2014/main" id="{DC3F4C9E-69FC-4CC4-86AB-652C42A1738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29717391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pic>
        <p:nvPicPr>
          <p:cNvPr id="22" name="Picture 3">
            <a:extLst>
              <a:ext uri="{FF2B5EF4-FFF2-40B4-BE49-F238E27FC236}">
                <a16:creationId xmlns:a16="http://schemas.microsoft.com/office/drawing/2014/main" id="{528ACA63-9691-4380-905C-D7C03EBCB2FE}"/>
              </a:ext>
            </a:extLst>
          </p:cNvPr>
          <p:cNvPicPr>
            <a:picLocks noChangeAspect="1"/>
          </p:cNvPicPr>
          <p:nvPr/>
        </p:nvPicPr>
        <p:blipFill rotWithShape="1">
          <a:blip r:embed="rId3">
            <a:extLst>
              <a:ext uri="{28A0092B-C50C-407E-A947-70E740481C1C}">
                <a14:useLocalDpi xmlns:a14="http://schemas.microsoft.com/office/drawing/2010/main" val="0"/>
              </a:ext>
            </a:extLst>
          </a:blip>
          <a:srcRect r="6743" b="2"/>
          <a:stretch/>
        </p:blipFill>
        <p:spPr>
          <a:xfrm>
            <a:off x="453302" y="457200"/>
            <a:ext cx="7588885" cy="5899650"/>
          </a:xfrm>
          <a:prstGeom prst="rect">
            <a:avLst/>
          </a:prstGeom>
        </p:spPr>
      </p:pic>
      <p:sp>
        <p:nvSpPr>
          <p:cNvPr id="42" name="Rectangle 41">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482246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0A12241-9919-456E-8953-91F381BA84B2}"/>
              </a:ext>
            </a:extLst>
          </p:cNvPr>
          <p:cNvSpPr>
            <a:spLocks noGrp="1"/>
          </p:cNvSpPr>
          <p:nvPr>
            <p:ph type="ctrTitle"/>
          </p:nvPr>
        </p:nvSpPr>
        <p:spPr>
          <a:xfrm>
            <a:off x="8372723" y="850791"/>
            <a:ext cx="3202016" cy="4198288"/>
          </a:xfrm>
        </p:spPr>
        <p:txBody>
          <a:bodyPr anchor="ctr">
            <a:normAutofit/>
          </a:bodyPr>
          <a:lstStyle/>
          <a:p>
            <a:r>
              <a:rPr lang="es-ES">
                <a:solidFill>
                  <a:srgbClr val="FFFFFF"/>
                </a:solidFill>
                <a:latin typeface="Cascadia Code" panose="00000509000000000000" pitchFamily="49" charset="0"/>
              </a:rPr>
              <a:t>Using Entities &amp; value objects</a:t>
            </a:r>
            <a:br>
              <a:rPr lang="es-ES" dirty="0">
                <a:solidFill>
                  <a:srgbClr val="FFFFFF"/>
                </a:solidFill>
                <a:latin typeface="Cascadia Code" panose="00000509000000000000" pitchFamily="49" charset="0"/>
              </a:rPr>
            </a:br>
            <a:endParaRPr lang="es-ES" dirty="0">
              <a:solidFill>
                <a:srgbClr val="FFFFFF"/>
              </a:solidFill>
              <a:latin typeface="Cascadia Code" panose="00000509000000000000" pitchFamily="49" charset="0"/>
            </a:endParaRPr>
          </a:p>
        </p:txBody>
      </p:sp>
      <p:sp>
        <p:nvSpPr>
          <p:cNvPr id="44" name="Rectangle 43">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367338"/>
            <a:ext cx="3618828" cy="98951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9C04B85A-0BF1-4734-B42C-35ABE6B6FE5F}"/>
              </a:ext>
            </a:extLst>
          </p:cNvPr>
          <p:cNvSpPr>
            <a:spLocks noGrp="1"/>
          </p:cNvSpPr>
          <p:nvPr>
            <p:ph type="subTitle" idx="1"/>
          </p:nvPr>
        </p:nvSpPr>
        <p:spPr>
          <a:xfrm>
            <a:off x="8372723" y="5545331"/>
            <a:ext cx="3202016" cy="649222"/>
          </a:xfrm>
          <a:noFill/>
        </p:spPr>
        <p:txBody>
          <a:bodyPr anchor="ctr">
            <a:normAutofit/>
          </a:bodyPr>
          <a:lstStyle/>
          <a:p>
            <a:r>
              <a:rPr lang="es-ES" sz="1800" dirty="0">
                <a:solidFill>
                  <a:srgbClr val="FFFFFF">
                    <a:alpha val="75000"/>
                  </a:srgbClr>
                </a:solidFill>
              </a:rPr>
              <a:t>Luis Ruiz pavón</a:t>
            </a:r>
          </a:p>
        </p:txBody>
      </p:sp>
    </p:spTree>
    <p:extLst>
      <p:ext uri="{BB962C8B-B14F-4D97-AF65-F5344CB8AC3E}">
        <p14:creationId xmlns:p14="http://schemas.microsoft.com/office/powerpoint/2010/main" val="8590446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Template for methods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86ECD6B6-FD0B-42CD-BDF8-6CADDBDAFD59}"/>
              </a:ext>
            </a:extLst>
          </p:cNvPr>
          <p:cNvSpPr/>
          <p:nvPr/>
        </p:nvSpPr>
        <p:spPr>
          <a:xfrm>
            <a:off x="581192" y="2136338"/>
            <a:ext cx="10504342" cy="3539430"/>
          </a:xfrm>
          <a:prstGeom prst="rect">
            <a:avLst/>
          </a:prstGeom>
        </p:spPr>
        <p:txBody>
          <a:bodyPr wrap="square">
            <a:spAutoFit/>
          </a:bodyPr>
          <a:lstStyle/>
          <a:p>
            <a:r>
              <a:rPr lang="en-US" sz="2800" dirty="0">
                <a:solidFill>
                  <a:srgbClr val="000000"/>
                </a:solidFill>
                <a:latin typeface="Cascadia Code" panose="00000509000000000000" pitchFamily="49" charset="0"/>
              </a:rPr>
              <a:t>[scope] [</a:t>
            </a:r>
            <a:r>
              <a:rPr lang="en-US" sz="2800" dirty="0">
                <a:solidFill>
                  <a:srgbClr val="0000FF"/>
                </a:solidFill>
                <a:latin typeface="Cascadia Code" panose="00000509000000000000" pitchFamily="49" charset="0"/>
              </a:rPr>
              <a:t>return</a:t>
            </a:r>
            <a:r>
              <a:rPr lang="en-US" sz="2800" dirty="0">
                <a:solidFill>
                  <a:srgbClr val="000000"/>
                </a:solidFill>
                <a:latin typeface="Cascadia Code" panose="00000509000000000000" pitchFamily="49" charset="0"/>
              </a:rPr>
              <a:t>-type] </a:t>
            </a:r>
            <a:r>
              <a:rPr lang="en-US" sz="2800" dirty="0" err="1">
                <a:solidFill>
                  <a:srgbClr val="2B91AF"/>
                </a:solidFill>
                <a:latin typeface="Cascadia Code" panose="00000509000000000000" pitchFamily="49" charset="0"/>
              </a:rPr>
              <a:t>methodName</a:t>
            </a:r>
            <a:r>
              <a:rPr lang="en-US" sz="2800" dirty="0">
                <a:solidFill>
                  <a:srgbClr val="000000"/>
                </a:solidFill>
                <a:latin typeface="Cascadia Code" panose="00000509000000000000" pitchFamily="49" charset="0"/>
              </a:rPr>
              <a:t>(Type name, ...)</a:t>
            </a:r>
            <a:endParaRPr lang="en-US" sz="2800" dirty="0">
              <a:latin typeface="Cascadia Code" panose="00000509000000000000" pitchFamily="49" charset="0"/>
            </a:endParaRPr>
          </a:p>
          <a:p>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pre-condition</a:t>
            </a:r>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checks</a:t>
            </a:r>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failure</a:t>
            </a:r>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scenarios</a:t>
            </a:r>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happy</a:t>
            </a:r>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path</a:t>
            </a:r>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post-condition</a:t>
            </a:r>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checks</a:t>
            </a:r>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FF"/>
                </a:solidFill>
                <a:latin typeface="Cascadia Code" panose="00000509000000000000" pitchFamily="49" charset="0"/>
              </a:rPr>
              <a:t>return</a:t>
            </a:r>
            <a:r>
              <a:rPr lang="es-ES" sz="2800" dirty="0">
                <a:solidFill>
                  <a:srgbClr val="0000FF"/>
                </a:solidFill>
                <a:latin typeface="Cascadia Code" panose="00000509000000000000" pitchFamily="49" charset="0"/>
              </a:rPr>
              <a:t> </a:t>
            </a:r>
            <a:r>
              <a:rPr lang="es-ES" sz="2800" dirty="0" err="1">
                <a:solidFill>
                  <a:srgbClr val="0000FF"/>
                </a:solidFill>
                <a:latin typeface="Cascadia Code" panose="00000509000000000000" pitchFamily="49" charset="0"/>
              </a:rPr>
              <a:t>void</a:t>
            </a:r>
            <a:r>
              <a:rPr lang="es-ES" sz="2800" dirty="0" err="1">
                <a:solidFill>
                  <a:srgbClr val="000000"/>
                </a:solidFill>
                <a:latin typeface="Cascadia Code" panose="00000509000000000000" pitchFamily="49" charset="0"/>
              </a:rPr>
              <a:t>|specific-</a:t>
            </a:r>
            <a:r>
              <a:rPr lang="es-ES" sz="2800" dirty="0" err="1">
                <a:solidFill>
                  <a:srgbClr val="0000FF"/>
                </a:solidFill>
                <a:latin typeface="Cascadia Code" panose="00000509000000000000" pitchFamily="49" charset="0"/>
              </a:rPr>
              <a:t>return</a:t>
            </a:r>
            <a:r>
              <a:rPr lang="es-ES" sz="2800" dirty="0" err="1">
                <a:solidFill>
                  <a:srgbClr val="000000"/>
                </a:solidFill>
                <a:latin typeface="Cascadia Code" panose="00000509000000000000" pitchFamily="49" charset="0"/>
              </a:rPr>
              <a:t>-type</a:t>
            </a:r>
            <a:r>
              <a:rPr lang="es-ES" sz="2800" dirty="0">
                <a:solidFill>
                  <a:srgbClr val="000000"/>
                </a:solidFill>
                <a:latin typeface="Cascadia Code" panose="00000509000000000000" pitchFamily="49" charset="0"/>
              </a:rPr>
              <a:t>]</a:t>
            </a:r>
            <a:endParaRPr lang="es-ES" sz="2800" dirty="0">
              <a:latin typeface="Cascadia Code" panose="00000509000000000000" pitchFamily="49" charset="0"/>
            </a:endParaRPr>
          </a:p>
          <a:p>
            <a:r>
              <a:rPr lang="es-ES" sz="28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4641465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Template for methods (PRE-CONDITION CHECKS)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5CD492C4-CF00-43DB-98D7-03DE3BD8C3BF}"/>
              </a:ext>
            </a:extLst>
          </p:cNvPr>
          <p:cNvSpPr/>
          <p:nvPr/>
        </p:nvSpPr>
        <p:spPr>
          <a:xfrm>
            <a:off x="581192" y="2720356"/>
            <a:ext cx="9852989" cy="1815882"/>
          </a:xfrm>
          <a:prstGeom prst="rect">
            <a:avLst/>
          </a:prstGeom>
        </p:spPr>
        <p:txBody>
          <a:bodyPr wrap="square">
            <a:spAutoFit/>
          </a:bodyPr>
          <a:lstStyle/>
          <a:p>
            <a:r>
              <a:rPr lang="en-US" sz="2800" dirty="0">
                <a:solidFill>
                  <a:srgbClr val="0000FF"/>
                </a:solidFill>
                <a:latin typeface="Cascadia Code" panose="00000509000000000000" pitchFamily="49" charset="0"/>
              </a:rPr>
              <a:t>if</a:t>
            </a:r>
            <a:r>
              <a:rPr lang="en-US" sz="2800" dirty="0">
                <a:solidFill>
                  <a:srgbClr val="000000"/>
                </a:solidFill>
                <a:latin typeface="Cascadia Code" panose="00000509000000000000" pitchFamily="49" charset="0"/>
              </a:rPr>
              <a:t> ([</a:t>
            </a:r>
            <a:r>
              <a:rPr lang="en-US" sz="2800" dirty="0">
                <a:solidFill>
                  <a:srgbClr val="008000"/>
                </a:solidFill>
                <a:latin typeface="Cascadia Code" panose="00000509000000000000" pitchFamily="49" charset="0"/>
              </a:rPr>
              <a:t>/* some pre-condition wasn't met */</a:t>
            </a:r>
            <a:r>
              <a:rPr lang="en-US" sz="2800" dirty="0">
                <a:solidFill>
                  <a:srgbClr val="000000"/>
                </a:solidFill>
                <a:latin typeface="Cascadia Code" panose="00000509000000000000" pitchFamily="49" charset="0"/>
              </a:rPr>
              <a:t>) </a:t>
            </a:r>
            <a:endParaRPr lang="en-US" sz="2800" dirty="0">
              <a:latin typeface="Cascadia Code" panose="00000509000000000000" pitchFamily="49" charset="0"/>
            </a:endParaRPr>
          </a:p>
          <a:p>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FF"/>
                </a:solidFill>
                <a:latin typeface="Cascadia Code" panose="00000509000000000000" pitchFamily="49" charset="0"/>
              </a:rPr>
              <a:t>throw</a:t>
            </a:r>
            <a:r>
              <a:rPr lang="es-ES" sz="2800" dirty="0">
                <a:solidFill>
                  <a:srgbClr val="0000FF"/>
                </a:solidFill>
                <a:latin typeface="Cascadia Code" panose="00000509000000000000" pitchFamily="49" charset="0"/>
              </a:rPr>
              <a:t> new </a:t>
            </a:r>
            <a:r>
              <a:rPr lang="es-ES" sz="2800" dirty="0" err="1">
                <a:solidFill>
                  <a:srgbClr val="2B91AF"/>
                </a:solidFill>
                <a:latin typeface="Cascadia Code" panose="00000509000000000000" pitchFamily="49" charset="0"/>
              </a:rPr>
              <a:t>ArgumentException</a:t>
            </a:r>
            <a:r>
              <a:rPr lang="es-ES" sz="2800" dirty="0">
                <a:solidFill>
                  <a:srgbClr val="000000"/>
                </a:solidFill>
                <a:latin typeface="Cascadia Code" panose="00000509000000000000" pitchFamily="49" charset="0"/>
              </a:rPr>
              <a:t>(...); </a:t>
            </a:r>
            <a:endParaRPr lang="es-ES" sz="2800" dirty="0">
              <a:latin typeface="Cascadia Code" panose="00000509000000000000" pitchFamily="49" charset="0"/>
            </a:endParaRPr>
          </a:p>
          <a:p>
            <a:r>
              <a:rPr lang="es-ES" sz="28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6647386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Template for methods (failure scenarios)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17FBF136-0FBE-4D14-A8BF-694385E57624}"/>
              </a:ext>
            </a:extLst>
          </p:cNvPr>
          <p:cNvSpPr/>
          <p:nvPr/>
        </p:nvSpPr>
        <p:spPr>
          <a:xfrm>
            <a:off x="581192" y="2874661"/>
            <a:ext cx="11029616" cy="2800767"/>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async</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Task</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ConfirmUser</a:t>
            </a:r>
            <a:r>
              <a:rPr lang="es-ES" sz="1600" dirty="0">
                <a:solidFill>
                  <a:srgbClr val="000000"/>
                </a:solidFill>
                <a:latin typeface="Cascadia Code" panose="00000509000000000000" pitchFamily="49" charset="0"/>
              </a:rPr>
              <a:t>(Email 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var</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user</a:t>
            </a:r>
            <a:r>
              <a:rPr lang="es-ES" sz="1600" dirty="0">
                <a:solidFill>
                  <a:srgbClr val="000000"/>
                </a:solidFill>
                <a:latin typeface="Cascadia Code" panose="00000509000000000000" pitchFamily="49" charset="0"/>
              </a:rPr>
              <a:t> = </a:t>
            </a:r>
            <a:r>
              <a:rPr lang="es-ES" sz="1600" dirty="0" err="1">
                <a:solidFill>
                  <a:srgbClr val="0000FF"/>
                </a:solidFill>
                <a:latin typeface="Cascadia Code" panose="00000509000000000000" pitchFamily="49" charset="0"/>
              </a:rPr>
              <a:t>await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db.Users.GetBy</a:t>
            </a:r>
            <a:r>
              <a:rPr lang="es-ES" sz="1600" dirty="0">
                <a:solidFill>
                  <a:srgbClr val="000000"/>
                </a:solidFill>
                <a:latin typeface="Cascadia Code" panose="00000509000000000000" pitchFamily="49" charset="0"/>
              </a:rPr>
              <a:t>(email);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if</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user</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is</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null</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throw new</a:t>
            </a:r>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KeyNotFoundException</a:t>
            </a:r>
            <a:r>
              <a:rPr lang="en-US" sz="1600" dirty="0">
                <a:solidFill>
                  <a:srgbClr val="000000"/>
                </a:solidFill>
                <a:latin typeface="Cascadia Code" panose="00000509000000000000" pitchFamily="49" charset="0"/>
              </a:rPr>
              <a:t>(</a:t>
            </a:r>
            <a:r>
              <a:rPr lang="en-US" sz="1600" dirty="0">
                <a:solidFill>
                  <a:srgbClr val="A31515"/>
                </a:solidFill>
                <a:latin typeface="Cascadia Code" panose="00000509000000000000" pitchFamily="49" charset="0"/>
              </a:rPr>
              <a:t>$"User with email(</a:t>
            </a:r>
            <a:r>
              <a:rPr lang="en-US" sz="1600" dirty="0">
                <a:solidFill>
                  <a:srgbClr val="000000"/>
                </a:solidFill>
                <a:latin typeface="Cascadia Code" panose="00000509000000000000" pitchFamily="49" charset="0"/>
              </a:rPr>
              <a:t>{email}</a:t>
            </a:r>
            <a:r>
              <a:rPr lang="en-US" sz="1600" dirty="0">
                <a:solidFill>
                  <a:srgbClr val="A31515"/>
                </a:solidFill>
                <a:latin typeface="Cascadia Code" panose="00000509000000000000" pitchFamily="49" charset="0"/>
              </a:rPr>
              <a:t>) was not found."</a:t>
            </a:r>
            <a:r>
              <a:rPr lang="en-US" sz="1600" dirty="0">
                <a:solidFill>
                  <a:srgbClr val="000000"/>
                </a:solidFill>
                <a:latin typeface="Cascadia Code" panose="00000509000000000000" pitchFamily="49" charset="0"/>
              </a:rPr>
              <a:t>);</a:t>
            </a:r>
            <a:endParaRPr lang="en-U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a:solidFill>
                  <a:srgbClr val="808080"/>
                </a:solidFill>
                <a:latin typeface="Cascadia Code" panose="00000509000000000000" pitchFamily="49" charset="0"/>
              </a:rPr>
              <a:t>///</a:t>
            </a:r>
            <a:r>
              <a:rPr lang="es-ES" sz="1600" dirty="0">
                <a:solidFill>
                  <a:srgbClr val="008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709733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Return Early</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68F00D74-265E-4A4E-914F-69A3ACB49FBC}"/>
              </a:ext>
            </a:extLst>
          </p:cNvPr>
          <p:cNvSpPr/>
          <p:nvPr/>
        </p:nvSpPr>
        <p:spPr>
          <a:xfrm>
            <a:off x="581192" y="1890876"/>
            <a:ext cx="9414578" cy="4524315"/>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async</a:t>
            </a:r>
            <a:r>
              <a:rPr lang="es-ES" sz="16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Task</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ConfirmUser</a:t>
            </a:r>
            <a:r>
              <a:rPr lang="es-ES" sz="1600" dirty="0">
                <a:solidFill>
                  <a:srgbClr val="000000"/>
                </a:solidFill>
                <a:latin typeface="Cascadia Code" panose="00000509000000000000" pitchFamily="49" charset="0"/>
              </a:rPr>
              <a:t>(Email 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var</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user</a:t>
            </a:r>
            <a:r>
              <a:rPr lang="es-ES" sz="1600" dirty="0">
                <a:solidFill>
                  <a:srgbClr val="000000"/>
                </a:solidFill>
                <a:latin typeface="Cascadia Code" panose="00000509000000000000" pitchFamily="49" charset="0"/>
              </a:rPr>
              <a:t> = </a:t>
            </a:r>
            <a:r>
              <a:rPr lang="es-ES" sz="1600" dirty="0" err="1">
                <a:solidFill>
                  <a:srgbClr val="0000FF"/>
                </a:solidFill>
                <a:latin typeface="Cascadia Code" panose="00000509000000000000" pitchFamily="49" charset="0"/>
              </a:rPr>
              <a:t>await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db.Users.GetBy</a:t>
            </a:r>
            <a:r>
              <a:rPr lang="es-ES" sz="1600" dirty="0">
                <a:solidFill>
                  <a:srgbClr val="000000"/>
                </a:solidFill>
                <a:latin typeface="Cascadia Code" panose="00000509000000000000" pitchFamily="49" charset="0"/>
              </a:rPr>
              <a:t>(email);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if</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user</a:t>
            </a:r>
            <a:r>
              <a:rPr lang="es-ES" sz="1600" dirty="0">
                <a:solidFill>
                  <a:srgbClr val="000000"/>
                </a:solidFill>
                <a:latin typeface="Cascadia Code" panose="00000509000000000000" pitchFamily="49" charset="0"/>
              </a:rPr>
              <a:t> != </a:t>
            </a:r>
            <a:r>
              <a:rPr lang="es-ES" sz="1600" dirty="0" err="1">
                <a:solidFill>
                  <a:srgbClr val="0000FF"/>
                </a:solidFill>
                <a:latin typeface="Cascadia Code" panose="00000509000000000000" pitchFamily="49" charset="0"/>
              </a:rPr>
              <a:t>null</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if</a:t>
            </a:r>
            <a:r>
              <a:rPr lang="es-ES" sz="1600" dirty="0">
                <a:solidFill>
                  <a:srgbClr val="000000"/>
                </a:solidFill>
                <a:latin typeface="Cascadia Code" panose="00000509000000000000" pitchFamily="49" charset="0"/>
              </a:rPr>
              <a:t> (...)</a:t>
            </a:r>
            <a:endParaRPr lang="es-ES" sz="1600" dirty="0">
              <a:latin typeface="Cascadia Code" panose="00000509000000000000" pitchFamily="49" charset="0"/>
            </a:endParaRPr>
          </a:p>
          <a:p>
            <a:pPr marL="1028700" marR="0">
              <a:spcBef>
                <a:spcPts val="0"/>
              </a:spcBef>
              <a:spcAft>
                <a:spcPts val="0"/>
              </a:spcAft>
            </a:pP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pPr marL="1028700" marR="0">
              <a:spcBef>
                <a:spcPts val="0"/>
              </a:spcBef>
              <a:spcAft>
                <a:spcPts val="0"/>
              </a:spcAft>
            </a:pPr>
            <a:r>
              <a:rPr lang="es-ES" sz="1600" dirty="0">
                <a:solidFill>
                  <a:srgbClr val="000000"/>
                </a:solidFill>
                <a:latin typeface="Cascadia Code" panose="00000509000000000000" pitchFamily="49" charset="0"/>
              </a:rPr>
              <a:t>}</a:t>
            </a:r>
          </a:p>
          <a:p>
            <a:pPr marL="1028700" marR="0">
              <a:spcBef>
                <a:spcPts val="0"/>
              </a:spcBef>
              <a:spcAft>
                <a:spcPts val="0"/>
              </a:spcAft>
            </a:pPr>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throw new</a:t>
            </a:r>
            <a:r>
              <a:rPr lang="en-US" sz="1600" dirty="0">
                <a:solidFill>
                  <a:srgbClr val="000000"/>
                </a:solidFill>
                <a:latin typeface="Cascadia Code" panose="00000509000000000000" pitchFamily="49" charset="0"/>
              </a:rPr>
              <a:t> </a:t>
            </a:r>
            <a:r>
              <a:rPr lang="en-US" sz="1400" dirty="0" err="1">
                <a:solidFill>
                  <a:srgbClr val="2B91AF"/>
                </a:solidFill>
                <a:latin typeface="Cascadia Code" panose="00000509000000000000" pitchFamily="49" charset="0"/>
              </a:rPr>
              <a:t>KeyNotFoundException</a:t>
            </a:r>
            <a:r>
              <a:rPr lang="en-US" sz="1600" dirty="0">
                <a:solidFill>
                  <a:srgbClr val="000000"/>
                </a:solidFill>
                <a:latin typeface="Cascadia Code" panose="00000509000000000000" pitchFamily="49" charset="0"/>
              </a:rPr>
              <a:t>(</a:t>
            </a:r>
            <a:r>
              <a:rPr lang="en-US" sz="1600" dirty="0">
                <a:solidFill>
                  <a:srgbClr val="A31515"/>
                </a:solidFill>
                <a:latin typeface="Cascadia Code" panose="00000509000000000000" pitchFamily="49" charset="0"/>
              </a:rPr>
              <a:t>$"User with email(</a:t>
            </a:r>
            <a:r>
              <a:rPr lang="en-US" sz="1600" dirty="0">
                <a:solidFill>
                  <a:srgbClr val="000000"/>
                </a:solidFill>
                <a:latin typeface="Cascadia Code" panose="00000509000000000000" pitchFamily="49" charset="0"/>
              </a:rPr>
              <a:t>{email}</a:t>
            </a:r>
            <a:r>
              <a:rPr lang="en-US" sz="1600" dirty="0">
                <a:solidFill>
                  <a:srgbClr val="A31515"/>
                </a:solidFill>
                <a:latin typeface="Cascadia Code" panose="00000509000000000000" pitchFamily="49" charset="0"/>
              </a:rPr>
              <a:t>) was not found."</a:t>
            </a:r>
            <a:r>
              <a:rPr lang="en-US" sz="1600" dirty="0">
                <a:solidFill>
                  <a:srgbClr val="000000"/>
                </a:solidFill>
                <a:latin typeface="Cascadia Code" panose="00000509000000000000" pitchFamily="49" charset="0"/>
              </a:rPr>
              <a:t>);</a:t>
            </a:r>
            <a:endParaRPr lang="en-U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15390394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Return Early</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17FBF136-0FBE-4D14-A8BF-694385E57624}"/>
              </a:ext>
            </a:extLst>
          </p:cNvPr>
          <p:cNvSpPr/>
          <p:nvPr/>
        </p:nvSpPr>
        <p:spPr>
          <a:xfrm>
            <a:off x="581192" y="2498880"/>
            <a:ext cx="11029616" cy="2800767"/>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async</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Task</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ConfirmUser</a:t>
            </a:r>
            <a:r>
              <a:rPr lang="es-ES" sz="1600" dirty="0">
                <a:solidFill>
                  <a:srgbClr val="000000"/>
                </a:solidFill>
                <a:latin typeface="Cascadia Code" panose="00000509000000000000" pitchFamily="49" charset="0"/>
              </a:rPr>
              <a:t>(Email 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var</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user</a:t>
            </a:r>
            <a:r>
              <a:rPr lang="es-ES" sz="1600" dirty="0">
                <a:solidFill>
                  <a:srgbClr val="000000"/>
                </a:solidFill>
                <a:latin typeface="Cascadia Code" panose="00000509000000000000" pitchFamily="49" charset="0"/>
              </a:rPr>
              <a:t> = </a:t>
            </a:r>
            <a:r>
              <a:rPr lang="es-ES" sz="1600" dirty="0" err="1">
                <a:solidFill>
                  <a:srgbClr val="0000FF"/>
                </a:solidFill>
                <a:latin typeface="Cascadia Code" panose="00000509000000000000" pitchFamily="49" charset="0"/>
              </a:rPr>
              <a:t>await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db.Users.GetBy</a:t>
            </a:r>
            <a:r>
              <a:rPr lang="es-ES" sz="1600" dirty="0">
                <a:solidFill>
                  <a:srgbClr val="000000"/>
                </a:solidFill>
                <a:latin typeface="Cascadia Code" panose="00000509000000000000" pitchFamily="49" charset="0"/>
              </a:rPr>
              <a:t>(email);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if</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user</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is</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null</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throw new</a:t>
            </a:r>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KeyNotFoundException</a:t>
            </a:r>
            <a:r>
              <a:rPr lang="en-US" sz="1600" dirty="0">
                <a:solidFill>
                  <a:srgbClr val="000000"/>
                </a:solidFill>
                <a:latin typeface="Cascadia Code" panose="00000509000000000000" pitchFamily="49" charset="0"/>
              </a:rPr>
              <a:t>(</a:t>
            </a:r>
            <a:r>
              <a:rPr lang="en-US" sz="1600" dirty="0">
                <a:solidFill>
                  <a:srgbClr val="A31515"/>
                </a:solidFill>
                <a:latin typeface="Cascadia Code" panose="00000509000000000000" pitchFamily="49" charset="0"/>
              </a:rPr>
              <a:t>$"User with email(</a:t>
            </a:r>
            <a:r>
              <a:rPr lang="en-US" sz="1600" dirty="0">
                <a:solidFill>
                  <a:srgbClr val="000000"/>
                </a:solidFill>
                <a:latin typeface="Cascadia Code" panose="00000509000000000000" pitchFamily="49" charset="0"/>
              </a:rPr>
              <a:t>{email}</a:t>
            </a:r>
            <a:r>
              <a:rPr lang="en-US" sz="1600" dirty="0">
                <a:solidFill>
                  <a:srgbClr val="A31515"/>
                </a:solidFill>
                <a:latin typeface="Cascadia Code" panose="00000509000000000000" pitchFamily="49" charset="0"/>
              </a:rPr>
              <a:t>) was not found."</a:t>
            </a:r>
            <a:r>
              <a:rPr lang="en-US" sz="1600" dirty="0">
                <a:solidFill>
                  <a:srgbClr val="000000"/>
                </a:solidFill>
                <a:latin typeface="Cascadia Code" panose="00000509000000000000" pitchFamily="49" charset="0"/>
              </a:rPr>
              <a:t>);</a:t>
            </a:r>
            <a:endParaRPr lang="en-U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a:solidFill>
                  <a:srgbClr val="808080"/>
                </a:solidFill>
                <a:latin typeface="Cascadia Code" panose="00000509000000000000" pitchFamily="49" charset="0"/>
              </a:rPr>
              <a:t>///</a:t>
            </a:r>
            <a:r>
              <a:rPr lang="es-ES" sz="1600" dirty="0">
                <a:solidFill>
                  <a:srgbClr val="008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667392708"/>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Rules for custom exceptions: Catch Root errors messages</a:t>
            </a:r>
            <a:endParaRPr lang="es-ES" dirty="0">
              <a:latin typeface="Cascadia Code" panose="00000509000000000000" pitchFamily="49" charset="0"/>
            </a:endParaRPr>
          </a:p>
        </p:txBody>
      </p:sp>
      <p:sp>
        <p:nvSpPr>
          <p:cNvPr id="5" name="Rectangle 4">
            <a:extLst>
              <a:ext uri="{FF2B5EF4-FFF2-40B4-BE49-F238E27FC236}">
                <a16:creationId xmlns:a16="http://schemas.microsoft.com/office/drawing/2014/main" id="{A5283EE0-F4C1-417F-A901-D690494EEB22}"/>
              </a:ext>
            </a:extLst>
          </p:cNvPr>
          <p:cNvSpPr/>
          <p:nvPr/>
        </p:nvSpPr>
        <p:spPr>
          <a:xfrm>
            <a:off x="581191" y="2518228"/>
            <a:ext cx="10767389" cy="3693319"/>
          </a:xfrm>
          <a:prstGeom prst="rect">
            <a:avLst/>
          </a:prstGeom>
        </p:spPr>
        <p:txBody>
          <a:bodyPr wrap="square">
            <a:spAutoFit/>
          </a:bodyPr>
          <a:lstStyle/>
          <a:p>
            <a:r>
              <a:rPr lang="es-ES" dirty="0" err="1">
                <a:solidFill>
                  <a:srgbClr val="000000"/>
                </a:solidFill>
                <a:latin typeface="Cascadia Code" panose="00000509000000000000" pitchFamily="49" charset="0"/>
              </a:rPr>
              <a:t>AddProblemDetails</a:t>
            </a:r>
            <a:r>
              <a:rPr lang="es-ES" dirty="0">
                <a:solidFill>
                  <a:srgbClr val="000000"/>
                </a:solidFill>
                <a:latin typeface="Cascadia Code" panose="00000509000000000000" pitchFamily="49" charset="0"/>
              </a:rPr>
              <a:t>(configure =&gt;</a:t>
            </a: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configure.IncludeExceptionDetails</a:t>
            </a:r>
            <a:r>
              <a:rPr lang="es-ES" dirty="0">
                <a:solidFill>
                  <a:srgbClr val="000000"/>
                </a:solidFill>
                <a:latin typeface="Cascadia Code" panose="00000509000000000000" pitchFamily="49" charset="0"/>
              </a:rPr>
              <a:t> = _ =&gt; </a:t>
            </a:r>
            <a:r>
              <a:rPr lang="es-ES" dirty="0" err="1">
                <a:solidFill>
                  <a:srgbClr val="000000"/>
                </a:solidFill>
                <a:latin typeface="Cascadia Code" panose="00000509000000000000" pitchFamily="49" charset="0"/>
              </a:rPr>
              <a:t>environment.IsDevelopment</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configure.Map</a:t>
            </a:r>
            <a:r>
              <a:rPr lang="es-ES" dirty="0">
                <a:solidFill>
                  <a:srgbClr val="000000"/>
                </a:solidFill>
                <a:latin typeface="Cascadia Code" panose="00000509000000000000" pitchFamily="49" charset="0"/>
              </a:rPr>
              <a:t>&lt;</a:t>
            </a:r>
            <a:r>
              <a:rPr lang="es-ES" dirty="0" err="1">
                <a:solidFill>
                  <a:srgbClr val="2B91AF"/>
                </a:solidFill>
                <a:latin typeface="Cascadia Code" panose="00000509000000000000" pitchFamily="49" charset="0"/>
              </a:rPr>
              <a:t>KeyNotFoundException</a:t>
            </a:r>
            <a:r>
              <a:rPr lang="es-ES" dirty="0">
                <a:solidFill>
                  <a:srgbClr val="000000"/>
                </a:solidFill>
                <a:latin typeface="Cascadia Code" panose="00000509000000000000" pitchFamily="49" charset="0"/>
              </a:rPr>
              <a:t>&gt;(</a:t>
            </a:r>
            <a:r>
              <a:rPr lang="es-ES" dirty="0" err="1">
                <a:solidFill>
                  <a:srgbClr val="000000"/>
                </a:solidFill>
                <a:latin typeface="Cascadia Code" panose="00000509000000000000" pitchFamily="49" charset="0"/>
              </a:rPr>
              <a:t>exception</a:t>
            </a:r>
            <a:r>
              <a:rPr lang="es-ES" dirty="0">
                <a:solidFill>
                  <a:srgbClr val="000000"/>
                </a:solidFill>
                <a:latin typeface="Cascadia Code" panose="00000509000000000000" pitchFamily="49" charset="0"/>
              </a:rPr>
              <a:t> =&gt;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0000"/>
                </a:solidFill>
                <a:latin typeface="Cascadia Code" panose="00000509000000000000" pitchFamily="49" charset="0"/>
              </a:rPr>
              <a:t>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ProblemDetails</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Status = StatusCodes.Status404NotFound,</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Type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Constants.HttpStatuses.NotFound</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Detail</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exception.Message</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192390815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Rules for custom exceptions:  named constructors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5DACCA95-37E7-461A-A4C1-E8F470FE4D7D}"/>
              </a:ext>
            </a:extLst>
          </p:cNvPr>
          <p:cNvSpPr/>
          <p:nvPr/>
        </p:nvSpPr>
        <p:spPr>
          <a:xfrm>
            <a:off x="581192" y="2684631"/>
            <a:ext cx="11695134" cy="2862322"/>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CouldNotFind</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Exception</a:t>
            </a:r>
            <a:endParaRPr lang="es-ES" dirty="0">
              <a:solidFill>
                <a:srgbClr val="2B91AF"/>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private</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CouldNotFind</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message</a:t>
            </a:r>
            <a:r>
              <a:rPr lang="es-ES" dirty="0">
                <a:solidFill>
                  <a:srgbClr val="000000"/>
                </a:solidFill>
                <a:latin typeface="Cascadia Code" panose="00000509000000000000" pitchFamily="49" charset="0"/>
              </a:rPr>
              <a:t>) : </a:t>
            </a:r>
            <a:r>
              <a:rPr lang="es-ES" dirty="0">
                <a:solidFill>
                  <a:srgbClr val="0000FF"/>
                </a:solidFill>
                <a:latin typeface="Cascadia Code" panose="00000509000000000000" pitchFamily="49" charset="0"/>
              </a:rPr>
              <a:t>base</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message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 static</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CouldNotFind</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ProductWith</a:t>
            </a:r>
            <a:r>
              <a:rPr lang="en-US" dirty="0">
                <a:solidFill>
                  <a:srgbClr val="000000"/>
                </a:solidFill>
                <a:latin typeface="Cascadia Code" panose="00000509000000000000" pitchFamily="49" charset="0"/>
              </a:rPr>
              <a:t>(</a:t>
            </a:r>
            <a:r>
              <a:rPr lang="en-US" dirty="0">
                <a:solidFill>
                  <a:srgbClr val="0000FF"/>
                </a:solidFill>
                <a:latin typeface="Cascadia Code" panose="00000509000000000000" pitchFamily="49" charset="0"/>
              </a:rPr>
              <a:t>int</a:t>
            </a:r>
            <a:r>
              <a:rPr lang="en-US" dirty="0">
                <a:solidFill>
                  <a:srgbClr val="000000"/>
                </a:solidFill>
                <a:latin typeface="Cascadia Code" panose="00000509000000000000" pitchFamily="49" charset="0"/>
              </a:rPr>
              <a:t> id)</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return new</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CouldNotFind</a:t>
            </a:r>
            <a:r>
              <a:rPr lang="en-US" dirty="0">
                <a:solidFill>
                  <a:srgbClr val="000000"/>
                </a:solidFill>
                <a:latin typeface="Cascadia Code" panose="00000509000000000000" pitchFamily="49" charset="0"/>
              </a:rPr>
              <a:t>(</a:t>
            </a:r>
            <a:r>
              <a:rPr lang="en-US" dirty="0">
                <a:solidFill>
                  <a:srgbClr val="A31515"/>
                </a:solidFill>
                <a:latin typeface="Cascadia Code" panose="00000509000000000000" pitchFamily="49" charset="0"/>
              </a:rPr>
              <a:t>$"Could not find a product with ID (</a:t>
            </a:r>
            <a:r>
              <a:rPr lang="en-US" dirty="0">
                <a:solidFill>
                  <a:srgbClr val="000000"/>
                </a:solidFill>
                <a:latin typeface="Cascadia Code" panose="00000509000000000000" pitchFamily="49" charset="0"/>
              </a:rPr>
              <a:t>{id}</a:t>
            </a:r>
            <a:r>
              <a:rPr lang="en-US" dirty="0">
                <a:solidFill>
                  <a:srgbClr val="A31515"/>
                </a:solidFill>
                <a:latin typeface="Cascadia Code" panose="00000509000000000000" pitchFamily="49" charset="0"/>
              </a:rPr>
              <a:t>)"</a:t>
            </a:r>
            <a:r>
              <a:rPr lang="en-US" dirty="0">
                <a:solidFill>
                  <a:srgbClr val="000000"/>
                </a:solidFill>
                <a:latin typeface="Cascadia Code" panose="00000509000000000000" pitchFamily="49" charset="0"/>
              </a:rPr>
              <a:t>);</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36958549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Rules for custom exceptions:  named constructors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49AA54E5-9BC8-4D1E-B859-77C774138B93}"/>
              </a:ext>
            </a:extLst>
          </p:cNvPr>
          <p:cNvSpPr/>
          <p:nvPr/>
        </p:nvSpPr>
        <p:spPr>
          <a:xfrm>
            <a:off x="581191" y="2598375"/>
            <a:ext cx="9051323" cy="3416320"/>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ProductService</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Product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GetBy</a:t>
            </a:r>
            <a:r>
              <a:rPr lang="en-US" dirty="0">
                <a:solidFill>
                  <a:srgbClr val="000000"/>
                </a:solidFill>
                <a:latin typeface="Cascadia Code" panose="00000509000000000000" pitchFamily="49" charset="0"/>
              </a:rPr>
              <a:t>(</a:t>
            </a:r>
            <a:r>
              <a:rPr lang="en-US" dirty="0">
                <a:solidFill>
                  <a:srgbClr val="0000FF"/>
                </a:solidFill>
                <a:latin typeface="Cascadia Code" panose="00000509000000000000" pitchFamily="49" charset="0"/>
              </a:rPr>
              <a:t>int</a:t>
            </a:r>
            <a:r>
              <a:rPr lang="en-US" dirty="0">
                <a:solidFill>
                  <a:srgbClr val="000000"/>
                </a:solidFill>
                <a:latin typeface="Cascadia Code" panose="00000509000000000000" pitchFamily="49" charset="0"/>
              </a:rPr>
              <a:t> id)</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product</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db.Products.Find</a:t>
            </a:r>
            <a:r>
              <a:rPr lang="es-ES" dirty="0">
                <a:solidFill>
                  <a:srgbClr val="000000"/>
                </a:solidFill>
                <a:latin typeface="Cascadia Code" panose="00000509000000000000" pitchFamily="49" charset="0"/>
              </a:rPr>
              <a:t>(id);</a:t>
            </a:r>
          </a:p>
          <a:p>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if</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product</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is</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null</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highlight>
                  <a:srgbClr val="FFFF00"/>
                </a:highlight>
                <a:latin typeface="Cascadia Code" panose="00000509000000000000" pitchFamily="49" charset="0"/>
              </a:rPr>
              <a:t>throw</a:t>
            </a:r>
            <a:r>
              <a:rPr lang="es-ES" dirty="0">
                <a:solidFill>
                  <a:srgbClr val="000000"/>
                </a:solidFill>
                <a:highlight>
                  <a:srgbClr val="FFFF00"/>
                </a:highlight>
                <a:latin typeface="Cascadia Code" panose="00000509000000000000" pitchFamily="49" charset="0"/>
              </a:rPr>
              <a:t> </a:t>
            </a:r>
            <a:r>
              <a:rPr lang="es-ES" dirty="0" err="1">
                <a:solidFill>
                  <a:srgbClr val="2B91AF"/>
                </a:solidFill>
                <a:highlight>
                  <a:srgbClr val="FFFF00"/>
                </a:highlight>
                <a:latin typeface="Cascadia Code" panose="00000509000000000000" pitchFamily="49" charset="0"/>
              </a:rPr>
              <a:t>CouldNotFind</a:t>
            </a:r>
            <a:r>
              <a:rPr lang="es-ES" dirty="0" err="1">
                <a:solidFill>
                  <a:srgbClr val="000000"/>
                </a:solidFill>
                <a:highlight>
                  <a:srgbClr val="FFFF00"/>
                </a:highlight>
                <a:latin typeface="Cascadia Code" panose="00000509000000000000" pitchFamily="49" charset="0"/>
              </a:rPr>
              <a:t>.ProductWith</a:t>
            </a:r>
            <a:r>
              <a:rPr lang="es-ES" dirty="0">
                <a:solidFill>
                  <a:srgbClr val="000000"/>
                </a:solidFill>
                <a:highlight>
                  <a:srgbClr val="FFFF00"/>
                </a:highlight>
                <a:latin typeface="Cascadia Code" panose="00000509000000000000" pitchFamily="49" charset="0"/>
              </a:rPr>
              <a:t>(id);</a:t>
            </a:r>
            <a:endParaRPr lang="es-ES" dirty="0">
              <a:highlight>
                <a:srgbClr val="FFFF00"/>
              </a:highlight>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59283227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pic>
        <p:nvPicPr>
          <p:cNvPr id="22" name="Picture 3">
            <a:extLst>
              <a:ext uri="{FF2B5EF4-FFF2-40B4-BE49-F238E27FC236}">
                <a16:creationId xmlns:a16="http://schemas.microsoft.com/office/drawing/2014/main" id="{528ACA63-9691-4380-905C-D7C03EBCB2FE}"/>
              </a:ext>
            </a:extLst>
          </p:cNvPr>
          <p:cNvPicPr>
            <a:picLocks noChangeAspect="1"/>
          </p:cNvPicPr>
          <p:nvPr/>
        </p:nvPicPr>
        <p:blipFill rotWithShape="1">
          <a:blip r:embed="rId3">
            <a:extLst>
              <a:ext uri="{28A0092B-C50C-407E-A947-70E740481C1C}">
                <a14:useLocalDpi xmlns:a14="http://schemas.microsoft.com/office/drawing/2010/main" val="0"/>
              </a:ext>
            </a:extLst>
          </a:blip>
          <a:srcRect l="6426" r="7711"/>
          <a:stretch/>
        </p:blipFill>
        <p:spPr>
          <a:xfrm>
            <a:off x="453302" y="457200"/>
            <a:ext cx="7588885" cy="5899650"/>
          </a:xfrm>
          <a:prstGeom prst="rect">
            <a:avLst/>
          </a:prstGeom>
        </p:spPr>
      </p:pic>
      <p:sp>
        <p:nvSpPr>
          <p:cNvPr id="42" name="Rectangle 41">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482246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0A12241-9919-456E-8953-91F381BA84B2}"/>
              </a:ext>
            </a:extLst>
          </p:cNvPr>
          <p:cNvSpPr>
            <a:spLocks noGrp="1"/>
          </p:cNvSpPr>
          <p:nvPr>
            <p:ph type="ctrTitle"/>
          </p:nvPr>
        </p:nvSpPr>
        <p:spPr>
          <a:xfrm>
            <a:off x="8372723" y="850791"/>
            <a:ext cx="3202016" cy="4198288"/>
          </a:xfrm>
        </p:spPr>
        <p:txBody>
          <a:bodyPr anchor="ctr">
            <a:normAutofit/>
          </a:bodyPr>
          <a:lstStyle/>
          <a:p>
            <a:r>
              <a:rPr lang="es-ES">
                <a:solidFill>
                  <a:srgbClr val="FFFFFF"/>
                </a:solidFill>
              </a:rPr>
              <a:t>Creating</a:t>
            </a:r>
            <a:r>
              <a:rPr lang="es-ES" dirty="0">
                <a:solidFill>
                  <a:srgbClr val="FFFFFF"/>
                </a:solidFill>
              </a:rPr>
              <a:t> </a:t>
            </a:r>
            <a:r>
              <a:rPr lang="es-ES">
                <a:solidFill>
                  <a:srgbClr val="FFFFFF"/>
                </a:solidFill>
                <a:latin typeface="Cascadia Code" panose="00000509000000000000" pitchFamily="49" charset="0"/>
              </a:rPr>
              <a:t>Entities</a:t>
            </a:r>
            <a:r>
              <a:rPr lang="es-ES" dirty="0">
                <a:solidFill>
                  <a:srgbClr val="FFFFFF"/>
                </a:solidFill>
              </a:rPr>
              <a:t> &amp; </a:t>
            </a:r>
            <a:r>
              <a:rPr lang="es-ES">
                <a:solidFill>
                  <a:srgbClr val="FFFFFF"/>
                </a:solidFill>
              </a:rPr>
              <a:t>value</a:t>
            </a:r>
            <a:r>
              <a:rPr lang="es-ES" dirty="0">
                <a:solidFill>
                  <a:srgbClr val="FFFFFF"/>
                </a:solidFill>
              </a:rPr>
              <a:t> </a:t>
            </a:r>
            <a:r>
              <a:rPr lang="es-ES">
                <a:solidFill>
                  <a:srgbClr val="FFFFFF"/>
                </a:solidFill>
              </a:rPr>
              <a:t>objects</a:t>
            </a:r>
            <a:br>
              <a:rPr lang="es-ES" dirty="0">
                <a:solidFill>
                  <a:srgbClr val="FFFFFF"/>
                </a:solidFill>
              </a:rPr>
            </a:br>
            <a:endParaRPr lang="es-ES" dirty="0">
              <a:solidFill>
                <a:srgbClr val="FFFFFF"/>
              </a:solidFill>
            </a:endParaRPr>
          </a:p>
        </p:txBody>
      </p:sp>
      <p:sp>
        <p:nvSpPr>
          <p:cNvPr id="44" name="Rectangle 43">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367338"/>
            <a:ext cx="3618828" cy="98951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9C04B85A-0BF1-4734-B42C-35ABE6B6FE5F}"/>
              </a:ext>
            </a:extLst>
          </p:cNvPr>
          <p:cNvSpPr>
            <a:spLocks noGrp="1"/>
          </p:cNvSpPr>
          <p:nvPr>
            <p:ph type="subTitle" idx="1"/>
          </p:nvPr>
        </p:nvSpPr>
        <p:spPr>
          <a:xfrm>
            <a:off x="8372723" y="5545331"/>
            <a:ext cx="3202016" cy="649222"/>
          </a:xfrm>
          <a:noFill/>
        </p:spPr>
        <p:txBody>
          <a:bodyPr anchor="ctr">
            <a:normAutofit/>
          </a:bodyPr>
          <a:lstStyle/>
          <a:p>
            <a:r>
              <a:rPr lang="es-ES" sz="1800" dirty="0">
                <a:solidFill>
                  <a:srgbClr val="FFFFFF">
                    <a:alpha val="75000"/>
                  </a:srgbClr>
                </a:solidFill>
                <a:latin typeface="Cascadia Code" panose="00000509000000000000" pitchFamily="49" charset="0"/>
              </a:rPr>
              <a:t>Luis Ruiz pavón</a:t>
            </a:r>
          </a:p>
        </p:txBody>
      </p:sp>
    </p:spTree>
    <p:extLst>
      <p:ext uri="{BB962C8B-B14F-4D97-AF65-F5344CB8AC3E}">
        <p14:creationId xmlns:p14="http://schemas.microsoft.com/office/powerpoint/2010/main" val="30125763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Rules for custom exceptions: multiple ways to instantiate them</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C4795636-0E48-4314-A434-ED814B1899A3}"/>
              </a:ext>
            </a:extLst>
          </p:cNvPr>
          <p:cNvSpPr/>
          <p:nvPr/>
        </p:nvSpPr>
        <p:spPr>
          <a:xfrm>
            <a:off x="581192" y="2447212"/>
            <a:ext cx="11933129" cy="4031873"/>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CouldNotCheckoutProcess</a:t>
            </a:r>
            <a:r>
              <a:rPr lang="es-ES" sz="1600" dirty="0">
                <a:solidFill>
                  <a:srgbClr val="000000"/>
                </a:solidFill>
                <a:latin typeface="Cascadia Code" panose="00000509000000000000" pitchFamily="49" charset="0"/>
              </a:rPr>
              <a:t> : </a:t>
            </a:r>
            <a:r>
              <a:rPr lang="es-ES" sz="1600" dirty="0" err="1">
                <a:solidFill>
                  <a:srgbClr val="2B91AF"/>
                </a:solidFill>
                <a:latin typeface="Cascadia Code" panose="00000509000000000000" pitchFamily="49" charset="0"/>
              </a:rPr>
              <a:t>Exception</a:t>
            </a:r>
            <a:endParaRPr lang="es-ES" sz="1600" dirty="0">
              <a:solidFill>
                <a:srgbClr val="2B91AF"/>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private</a:t>
            </a:r>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CouldNotCheckoutProcess</a:t>
            </a:r>
            <a:r>
              <a:rPr lang="en-US" sz="1600" dirty="0">
                <a:solidFill>
                  <a:srgbClr val="000000"/>
                </a:solidFill>
                <a:latin typeface="Cascadia Code" panose="00000509000000000000" pitchFamily="49" charset="0"/>
              </a:rPr>
              <a:t>(</a:t>
            </a:r>
            <a:r>
              <a:rPr lang="en-US" sz="1600" dirty="0">
                <a:solidFill>
                  <a:srgbClr val="0000FF"/>
                </a:solidFill>
                <a:latin typeface="Cascadia Code" panose="00000509000000000000" pitchFamily="49" charset="0"/>
              </a:rPr>
              <a:t>string</a:t>
            </a:r>
            <a:r>
              <a:rPr lang="en-US" sz="1600" dirty="0">
                <a:solidFill>
                  <a:srgbClr val="000000"/>
                </a:solidFill>
                <a:latin typeface="Cascadia Code" panose="00000509000000000000" pitchFamily="49" charset="0"/>
              </a:rPr>
              <a:t> message) : </a:t>
            </a:r>
            <a:r>
              <a:rPr lang="en-US" sz="1600" dirty="0">
                <a:solidFill>
                  <a:srgbClr val="0000FF"/>
                </a:solidFill>
                <a:latin typeface="Cascadia Code" panose="00000509000000000000" pitchFamily="49" charset="0"/>
              </a:rPr>
              <a:t>base</a:t>
            </a:r>
            <a:r>
              <a:rPr lang="en-US" sz="1600" dirty="0">
                <a:solidFill>
                  <a:srgbClr val="000000"/>
                </a:solidFill>
                <a:latin typeface="Cascadia Code" panose="00000509000000000000" pitchFamily="49" charset="0"/>
              </a:rPr>
              <a:t>(message)</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static</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CouldNotCheckoutProcess</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DueToProductHasAMinimumQuantityRequiredTOrder</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return</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new</a:t>
            </a:r>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CouldNotCheckoutProcess</a:t>
            </a:r>
            <a:r>
              <a:rPr lang="en-US" sz="1600" dirty="0">
                <a:solidFill>
                  <a:srgbClr val="000000"/>
                </a:solidFill>
                <a:latin typeface="Cascadia Code" panose="00000509000000000000" pitchFamily="49" charset="0"/>
              </a:rPr>
              <a:t>(</a:t>
            </a:r>
            <a:r>
              <a:rPr lang="en-US" sz="1600" dirty="0">
                <a:solidFill>
                  <a:srgbClr val="A31515"/>
                </a:solidFill>
                <a:latin typeface="Cascadia Code" panose="00000509000000000000" pitchFamily="49" charset="0"/>
              </a:rPr>
              <a:t>$"Could not ..."</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static</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CouldNotCheckoutProcess</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DueToProductIsOnlyAvailableToPreRegistered</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return</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new</a:t>
            </a:r>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CouldNotCheckoutProcess</a:t>
            </a:r>
            <a:r>
              <a:rPr lang="en-US" sz="1600" dirty="0">
                <a:solidFill>
                  <a:srgbClr val="000000"/>
                </a:solidFill>
                <a:latin typeface="Cascadia Code" panose="00000509000000000000" pitchFamily="49" charset="0"/>
              </a:rPr>
              <a:t>(</a:t>
            </a:r>
            <a:r>
              <a:rPr lang="en-US" sz="1600" dirty="0">
                <a:solidFill>
                  <a:srgbClr val="A31515"/>
                </a:solidFill>
                <a:latin typeface="Cascadia Code" panose="00000509000000000000" pitchFamily="49" charset="0"/>
              </a:rPr>
              <a:t>$"Could not ..."</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25043278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Retrieving information: Mutable objects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3A5C0893-B70C-444A-9266-319EFCD68630}"/>
              </a:ext>
            </a:extLst>
          </p:cNvPr>
          <p:cNvSpPr/>
          <p:nvPr/>
        </p:nvSpPr>
        <p:spPr>
          <a:xfrm>
            <a:off x="581191" y="2549698"/>
            <a:ext cx="6496013" cy="2585323"/>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Counter</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 int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CurrentCount</a:t>
            </a:r>
            <a:r>
              <a:rPr lang="en-US" dirty="0">
                <a:solidFill>
                  <a:srgbClr val="000000"/>
                </a:solidFill>
                <a:latin typeface="Cascadia Code" panose="00000509000000000000" pitchFamily="49" charset="0"/>
              </a:rPr>
              <a:t> { </a:t>
            </a:r>
            <a:r>
              <a:rPr lang="en-US" dirty="0">
                <a:solidFill>
                  <a:srgbClr val="0000FF"/>
                </a:solidFill>
                <a:latin typeface="Cascadia Code" panose="00000509000000000000" pitchFamily="49" charset="0"/>
              </a:rPr>
              <a:t>get</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private set</a:t>
            </a:r>
            <a:r>
              <a:rPr lang="en-US" dirty="0">
                <a:solidFill>
                  <a:srgbClr val="000000"/>
                </a:solidFill>
                <a:latin typeface="Cascadia Code" panose="00000509000000000000" pitchFamily="49" charset="0"/>
              </a:rPr>
              <a:t>; </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void</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Increment</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CurrentCount</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390364976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Retrieving information: </a:t>
            </a:r>
            <a:r>
              <a:rPr lang="en-US" dirty="0" err="1">
                <a:latin typeface="Cascadia Code" panose="00000509000000000000" pitchFamily="49" charset="0"/>
              </a:rPr>
              <a:t>InMutable</a:t>
            </a:r>
            <a:r>
              <a:rPr lang="en-US" dirty="0">
                <a:latin typeface="Cascadia Code" panose="00000509000000000000" pitchFamily="49" charset="0"/>
              </a:rPr>
              <a:t> objects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3608406B-458B-4665-9173-D4EE183ED1C5}"/>
              </a:ext>
            </a:extLst>
          </p:cNvPr>
          <p:cNvSpPr/>
          <p:nvPr/>
        </p:nvSpPr>
        <p:spPr>
          <a:xfrm>
            <a:off x="581192" y="2547557"/>
            <a:ext cx="10041699"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Counter</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 int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CurrentCount</a:t>
            </a:r>
            <a:r>
              <a:rPr lang="en-US" dirty="0">
                <a:solidFill>
                  <a:srgbClr val="000000"/>
                </a:solidFill>
                <a:latin typeface="Cascadia Code" panose="00000509000000000000" pitchFamily="49" charset="0"/>
              </a:rPr>
              <a:t> { </a:t>
            </a:r>
            <a:r>
              <a:rPr lang="en-US" dirty="0">
                <a:solidFill>
                  <a:srgbClr val="0000FF"/>
                </a:solidFill>
                <a:latin typeface="Cascadia Code" panose="00000509000000000000" pitchFamily="49" charset="0"/>
              </a:rPr>
              <a:t>get</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private set</a:t>
            </a:r>
            <a:r>
              <a:rPr lang="en-US" dirty="0">
                <a:solidFill>
                  <a:srgbClr val="000000"/>
                </a:solidFill>
                <a:latin typeface="Cascadia Code" panose="00000509000000000000" pitchFamily="49" charset="0"/>
              </a:rPr>
              <a:t>; }</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sz="1100" dirty="0">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Counter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Incremented</a:t>
            </a:r>
            <a:r>
              <a:rPr lang="es-ES" dirty="0">
                <a:solidFill>
                  <a:srgbClr val="000000"/>
                </a:solidFill>
                <a:latin typeface="Cascadia Code" panose="00000509000000000000" pitchFamily="49" charset="0"/>
              </a:rPr>
              <a:t>()</a:t>
            </a:r>
            <a:endParaRPr lang="es-ES" sz="1100"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copy</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Counter</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MemberwiseClone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copy.CurrentCount</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copy</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938918857"/>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Avoid to exposing internal state to the clients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91DB0DAF-BA28-4639-8FDE-A1CF7A8F76FE}"/>
              </a:ext>
            </a:extLst>
          </p:cNvPr>
          <p:cNvSpPr/>
          <p:nvPr/>
        </p:nvSpPr>
        <p:spPr>
          <a:xfrm>
            <a:off x="581192" y="2935800"/>
            <a:ext cx="11448512" cy="2031325"/>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Basket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private</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Dictionary</a:t>
            </a:r>
            <a:r>
              <a:rPr lang="en-US" dirty="0">
                <a:solidFill>
                  <a:srgbClr val="000000"/>
                </a:solidFill>
                <a:latin typeface="Cascadia Code" panose="00000509000000000000" pitchFamily="49" charset="0"/>
              </a:rPr>
              <a:t>&lt;</a:t>
            </a:r>
            <a:r>
              <a:rPr lang="en-US" dirty="0">
                <a:solidFill>
                  <a:srgbClr val="0000FF"/>
                </a:solidFill>
                <a:latin typeface="Cascadia Code" panose="00000509000000000000" pitchFamily="49" charset="0"/>
              </a:rPr>
              <a:t>string</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Item</a:t>
            </a:r>
            <a:r>
              <a:rPr lang="en-US" dirty="0">
                <a:solidFill>
                  <a:srgbClr val="000000"/>
                </a:solidFill>
                <a:latin typeface="Cascadia Code" panose="00000509000000000000" pitchFamily="49" charset="0"/>
              </a:rPr>
              <a:t>&gt; _items =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Dictionary&lt;</a:t>
            </a:r>
            <a:r>
              <a:rPr lang="en-US" dirty="0">
                <a:solidFill>
                  <a:srgbClr val="0000FF"/>
                </a:solidFill>
                <a:latin typeface="Cascadia Code" panose="00000509000000000000" pitchFamily="49" charset="0"/>
              </a:rPr>
              <a:t>string</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Item</a:t>
            </a:r>
            <a:r>
              <a:rPr lang="en-US" dirty="0">
                <a:solidFill>
                  <a:srgbClr val="000000"/>
                </a:solidFill>
                <a:latin typeface="Cascadia Code" panose="00000509000000000000" pitchFamily="49" charset="0"/>
              </a:rPr>
              <a:t>&gt;();</a:t>
            </a:r>
            <a:endParaRPr lang="en-US" dirty="0">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IReadOnlyCollection</a:t>
            </a:r>
            <a:r>
              <a:rPr lang="en-US" dirty="0">
                <a:solidFill>
                  <a:srgbClr val="000000"/>
                </a:solidFill>
                <a:latin typeface="Cascadia Code" panose="00000509000000000000" pitchFamily="49" charset="0"/>
              </a:rPr>
              <a:t>&lt;</a:t>
            </a:r>
            <a:r>
              <a:rPr lang="en-US" dirty="0">
                <a:solidFill>
                  <a:srgbClr val="2B91AF"/>
                </a:solidFill>
                <a:latin typeface="Cascadia Code" panose="00000509000000000000" pitchFamily="49" charset="0"/>
              </a:rPr>
              <a:t>Item</a:t>
            </a:r>
            <a:r>
              <a:rPr lang="en-US" dirty="0">
                <a:solidFill>
                  <a:srgbClr val="000000"/>
                </a:solidFill>
                <a:latin typeface="Cascadia Code" panose="00000509000000000000" pitchFamily="49" charset="0"/>
              </a:rPr>
              <a:t>&gt; Items =&gt; _</a:t>
            </a:r>
            <a:r>
              <a:rPr lang="en-US" dirty="0" err="1">
                <a:solidFill>
                  <a:srgbClr val="000000"/>
                </a:solidFill>
                <a:latin typeface="Cascadia Code" panose="00000509000000000000" pitchFamily="49" charset="0"/>
              </a:rPr>
              <a:t>items.Select</a:t>
            </a:r>
            <a:r>
              <a:rPr lang="en-US" dirty="0">
                <a:solidFill>
                  <a:srgbClr val="000000"/>
                </a:solidFill>
                <a:latin typeface="Cascadia Code" panose="00000509000000000000" pitchFamily="49" charset="0"/>
              </a:rPr>
              <a:t>(x =&gt; </a:t>
            </a:r>
            <a:r>
              <a:rPr lang="en-US" dirty="0" err="1">
                <a:solidFill>
                  <a:srgbClr val="000000"/>
                </a:solidFill>
                <a:latin typeface="Cascadia Code" panose="00000509000000000000" pitchFamily="49" charset="0"/>
              </a:rPr>
              <a:t>x.Value</a:t>
            </a:r>
            <a:r>
              <a:rPr lang="en-US" dirty="0">
                <a:solidFill>
                  <a:srgbClr val="000000"/>
                </a:solidFill>
                <a:latin typeface="Cascadia Code" panose="00000509000000000000" pitchFamily="49" charset="0"/>
              </a:rPr>
              <a:t>).</a:t>
            </a:r>
            <a:r>
              <a:rPr lang="en-US" dirty="0" err="1">
                <a:solidFill>
                  <a:srgbClr val="000000"/>
                </a:solidFill>
                <a:latin typeface="Cascadia Code" panose="00000509000000000000" pitchFamily="49" charset="0"/>
              </a:rPr>
              <a:t>ToList</a:t>
            </a:r>
            <a:r>
              <a:rPr lang="en-US" dirty="0">
                <a:solidFill>
                  <a:srgbClr val="000000"/>
                </a:solidFill>
                <a:latin typeface="Cascadia Code" panose="00000509000000000000" pitchFamily="49" charset="0"/>
              </a:rPr>
              <a:t>();</a:t>
            </a:r>
            <a:endParaRPr lang="en-US" dirty="0">
              <a:latin typeface="Cascadia Code" panose="00000509000000000000" pitchFamily="49" charset="0"/>
            </a:endParaRPr>
          </a:p>
          <a:p>
            <a:r>
              <a:rPr lang="en-US" dirty="0">
                <a:solidFill>
                  <a:srgbClr val="000000"/>
                </a:solidFill>
                <a:latin typeface="Cascadia Code" panose="00000509000000000000" pitchFamily="49" charset="0"/>
              </a:rPr>
              <a:t> </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err="1">
                <a:solidFill>
                  <a:srgbClr val="000000"/>
                </a:solidFill>
                <a:latin typeface="Cascadia Code" panose="00000509000000000000" pitchFamily="49" charset="0"/>
              </a:rPr>
              <a:t>basket.Items.Count</a:t>
            </a:r>
            <a:endParaRPr lang="es-ES" dirty="0">
              <a:solidFill>
                <a:srgbClr val="000000"/>
              </a:solidFill>
              <a:latin typeface="Cascadia Code" panose="00000509000000000000" pitchFamily="49" charset="0"/>
            </a:endParaRPr>
          </a:p>
        </p:txBody>
      </p:sp>
    </p:spTree>
    <p:extLst>
      <p:ext uri="{BB962C8B-B14F-4D97-AF65-F5344CB8AC3E}">
        <p14:creationId xmlns:p14="http://schemas.microsoft.com/office/powerpoint/2010/main" val="265609240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Avoid to exposing internal state to the clients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FC64891B-3A35-4163-B7CC-CD9522E80092}"/>
              </a:ext>
            </a:extLst>
          </p:cNvPr>
          <p:cNvSpPr/>
          <p:nvPr/>
        </p:nvSpPr>
        <p:spPr>
          <a:xfrm>
            <a:off x="581192" y="2358241"/>
            <a:ext cx="11319353"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Basket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private</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Dictionary</a:t>
            </a:r>
            <a:r>
              <a:rPr lang="en-US" dirty="0">
                <a:solidFill>
                  <a:srgbClr val="000000"/>
                </a:solidFill>
                <a:latin typeface="Cascadia Code" panose="00000509000000000000" pitchFamily="49" charset="0"/>
              </a:rPr>
              <a:t>&lt;</a:t>
            </a:r>
            <a:r>
              <a:rPr lang="en-US" dirty="0">
                <a:solidFill>
                  <a:srgbClr val="0000FF"/>
                </a:solidFill>
                <a:latin typeface="Cascadia Code" panose="00000509000000000000" pitchFamily="49" charset="0"/>
              </a:rPr>
              <a:t>string</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Item</a:t>
            </a:r>
            <a:r>
              <a:rPr lang="en-US" dirty="0">
                <a:solidFill>
                  <a:srgbClr val="000000"/>
                </a:solidFill>
                <a:latin typeface="Cascadia Code" panose="00000509000000000000" pitchFamily="49" charset="0"/>
              </a:rPr>
              <a:t>&gt; _items =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Dictionary&lt;</a:t>
            </a:r>
            <a:r>
              <a:rPr lang="en-US" dirty="0">
                <a:solidFill>
                  <a:srgbClr val="0000FF"/>
                </a:solidFill>
                <a:latin typeface="Cascadia Code" panose="00000509000000000000" pitchFamily="49" charset="0"/>
              </a:rPr>
              <a:t>string</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Item</a:t>
            </a:r>
            <a:r>
              <a:rPr lang="en-US" dirty="0">
                <a:solidFill>
                  <a:srgbClr val="000000"/>
                </a:solidFill>
                <a:latin typeface="Cascadia Code" panose="00000509000000000000" pitchFamily="49" charset="0"/>
              </a:rPr>
              <a:t>&gt;();</a:t>
            </a:r>
            <a:endParaRPr lang="en-US" dirty="0">
              <a:latin typeface="Cascadia Code" panose="00000509000000000000" pitchFamily="49" charset="0"/>
            </a:endParaRPr>
          </a:p>
          <a:p>
            <a:r>
              <a:rPr lang="en-U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int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ItemsCount</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0000"/>
                </a:solidFill>
                <a:latin typeface="Cascadia Code" panose="00000509000000000000" pitchFamily="49" charset="0"/>
              </a:rPr>
              <a:t> _</a:t>
            </a:r>
            <a:r>
              <a:rPr lang="es-ES" dirty="0" err="1">
                <a:solidFill>
                  <a:srgbClr val="000000"/>
                </a:solidFill>
                <a:latin typeface="Cascadia Code" panose="00000509000000000000" pitchFamily="49" charset="0"/>
              </a:rPr>
              <a:t>items.Values.Count</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err="1">
                <a:solidFill>
                  <a:srgbClr val="000000"/>
                </a:solidFill>
                <a:latin typeface="Cascadia Code" panose="00000509000000000000" pitchFamily="49" charset="0"/>
              </a:rPr>
              <a:t>basket.ItemsCount</a:t>
            </a:r>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3610209447"/>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TELL DON’T ASK</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211A25F1-E5FF-4E79-A8BC-5C64BC4F157E}"/>
              </a:ext>
            </a:extLst>
          </p:cNvPr>
          <p:cNvSpPr/>
          <p:nvPr/>
        </p:nvSpPr>
        <p:spPr>
          <a:xfrm>
            <a:off x="581192" y="2322753"/>
            <a:ext cx="11178639" cy="3970318"/>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OrdersService</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async</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Task</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CancelBy</a:t>
            </a:r>
            <a:r>
              <a:rPr lang="en-US" dirty="0">
                <a:solidFill>
                  <a:srgbClr val="000000"/>
                </a:solidFill>
                <a:latin typeface="Cascadia Code" panose="00000509000000000000" pitchFamily="49" charset="0"/>
              </a:rPr>
              <a:t>(</a:t>
            </a:r>
            <a:r>
              <a:rPr lang="en-US" dirty="0">
                <a:solidFill>
                  <a:srgbClr val="0000FF"/>
                </a:solidFill>
                <a:latin typeface="Cascadia Code" panose="00000509000000000000" pitchFamily="49" charset="0"/>
              </a:rPr>
              <a:t>int</a:t>
            </a:r>
            <a:r>
              <a:rPr lang="en-US" dirty="0">
                <a:solidFill>
                  <a:srgbClr val="000000"/>
                </a:solidFill>
                <a:latin typeface="Cascadia Code" panose="00000509000000000000" pitchFamily="49" charset="0"/>
              </a:rPr>
              <a:t> id)</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var</a:t>
            </a:r>
            <a:r>
              <a:rPr lang="en-US" dirty="0">
                <a:solidFill>
                  <a:srgbClr val="000000"/>
                </a:solidFill>
                <a:latin typeface="Cascadia Code" panose="00000509000000000000" pitchFamily="49" charset="0"/>
              </a:rPr>
              <a:t> order = </a:t>
            </a:r>
            <a:r>
              <a:rPr lang="en-US" dirty="0">
                <a:solidFill>
                  <a:srgbClr val="0000FF"/>
                </a:solidFill>
                <a:latin typeface="Cascadia Code" panose="00000509000000000000" pitchFamily="49" charset="0"/>
              </a:rPr>
              <a:t>await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orderRepository.GetBy</a:t>
            </a:r>
            <a:r>
              <a:rPr lang="en-US" dirty="0">
                <a:solidFill>
                  <a:srgbClr val="000000"/>
                </a:solidFill>
                <a:latin typeface="Cascadia Code" panose="00000509000000000000" pitchFamily="49" charset="0"/>
              </a:rPr>
              <a:t>(id);</a:t>
            </a:r>
          </a:p>
          <a:p>
            <a:endParaRPr lang="es-ES" dirty="0">
              <a:solidFill>
                <a:srgbClr val="000000"/>
              </a:solidFill>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if</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order.Status.Id</a:t>
            </a:r>
            <a:r>
              <a:rPr lang="en-US" dirty="0">
                <a:solidFill>
                  <a:srgbClr val="000000"/>
                </a:solidFill>
                <a:latin typeface="Cascadia Code" panose="00000509000000000000" pitchFamily="49" charset="0"/>
              </a:rPr>
              <a:t> == </a:t>
            </a:r>
            <a:r>
              <a:rPr lang="en-US" dirty="0" err="1">
                <a:solidFill>
                  <a:srgbClr val="2B91AF"/>
                </a:solidFill>
                <a:latin typeface="Cascadia Code" panose="00000509000000000000" pitchFamily="49" charset="0"/>
              </a:rPr>
              <a:t>OrderStatus</a:t>
            </a:r>
            <a:r>
              <a:rPr lang="en-US" dirty="0" err="1">
                <a:solidFill>
                  <a:srgbClr val="000000"/>
                </a:solidFill>
                <a:latin typeface="Cascadia Code" panose="00000509000000000000" pitchFamily="49" charset="0"/>
              </a:rPr>
              <a:t>.Canceled.Id</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throw</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DomainException</a:t>
            </a:r>
            <a:r>
              <a:rPr lang="en-US" dirty="0">
                <a:solidFill>
                  <a:srgbClr val="000000"/>
                </a:solidFill>
                <a:latin typeface="Cascadia Code" panose="00000509000000000000" pitchFamily="49" charset="0"/>
              </a:rPr>
              <a:t>(</a:t>
            </a:r>
            <a:r>
              <a:rPr lang="en-US" dirty="0">
                <a:solidFill>
                  <a:srgbClr val="A31515"/>
                </a:solidFill>
                <a:latin typeface="Cascadia Code" panose="00000509000000000000" pitchFamily="49" charset="0"/>
              </a:rPr>
              <a:t>"The order was previously cancelled."</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order.Cancel</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734996229"/>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t>TELL DON’T ASK</a:t>
            </a:r>
            <a:endParaRPr lang="es-ES" dirty="0"/>
          </a:p>
        </p:txBody>
      </p:sp>
      <p:sp>
        <p:nvSpPr>
          <p:cNvPr id="4" name="Rectangle 3">
            <a:extLst>
              <a:ext uri="{FF2B5EF4-FFF2-40B4-BE49-F238E27FC236}">
                <a16:creationId xmlns:a16="http://schemas.microsoft.com/office/drawing/2014/main" id="{2BE7607E-B985-4F09-AB86-6CE879037EC6}"/>
              </a:ext>
            </a:extLst>
          </p:cNvPr>
          <p:cNvSpPr/>
          <p:nvPr/>
        </p:nvSpPr>
        <p:spPr>
          <a:xfrm>
            <a:off x="581192" y="2623428"/>
            <a:ext cx="13986578" cy="2308324"/>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Order</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void</a:t>
            </a:r>
            <a:r>
              <a:rPr lang="es-ES" sz="1600" dirty="0">
                <a:solidFill>
                  <a:srgbClr val="000000"/>
                </a:solidFill>
                <a:latin typeface="Cascadia Code" panose="00000509000000000000" pitchFamily="49" charset="0"/>
              </a:rPr>
              <a:t> Cancel()</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.That</a:t>
            </a:r>
            <a:r>
              <a:rPr lang="en-US" sz="1600" dirty="0">
                <a:solidFill>
                  <a:srgbClr val="000000"/>
                </a:solidFill>
                <a:latin typeface="Cascadia Code" panose="00000509000000000000" pitchFamily="49" charset="0"/>
              </a:rPr>
              <a:t>&lt;</a:t>
            </a:r>
            <a:r>
              <a:rPr lang="en-US" sz="1600" dirty="0" err="1">
                <a:solidFill>
                  <a:srgbClr val="2B91AF"/>
                </a:solidFill>
                <a:latin typeface="Cascadia Code" panose="00000509000000000000" pitchFamily="49" charset="0"/>
              </a:rPr>
              <a:t>DomainException</a:t>
            </a:r>
            <a:r>
              <a:rPr lang="en-US" sz="1600" dirty="0">
                <a:solidFill>
                  <a:srgbClr val="000000"/>
                </a:solidFill>
                <a:latin typeface="Cascadia Code" panose="00000509000000000000" pitchFamily="49" charset="0"/>
              </a:rPr>
              <a:t>&gt;(status.id != </a:t>
            </a:r>
            <a:r>
              <a:rPr lang="en-US" sz="1600" dirty="0" err="1">
                <a:solidFill>
                  <a:srgbClr val="000000"/>
                </a:solidFill>
                <a:latin typeface="Cascadia Code" panose="00000509000000000000" pitchFamily="49" charset="0"/>
              </a:rPr>
              <a:t>OrderStatus.Canceled.Id</a:t>
            </a:r>
            <a:r>
              <a:rPr lang="en-US" sz="1600" dirty="0">
                <a:solidFill>
                  <a:srgbClr val="000000"/>
                </a:solidFill>
                <a:latin typeface="Cascadia Code" panose="00000509000000000000" pitchFamily="49" charset="0"/>
              </a:rPr>
              <a:t>, </a:t>
            </a:r>
            <a:r>
              <a:rPr lang="en-US" sz="1600" dirty="0">
                <a:solidFill>
                  <a:srgbClr val="A31515"/>
                </a:solidFill>
                <a:latin typeface="Cascadia Code" panose="00000509000000000000" pitchFamily="49" charset="0"/>
              </a:rPr>
              <a:t>"The order..."</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status = </a:t>
            </a:r>
            <a:r>
              <a:rPr lang="es-ES" sz="1600" dirty="0" err="1">
                <a:solidFill>
                  <a:srgbClr val="2B91AF"/>
                </a:solidFill>
                <a:latin typeface="Cascadia Code" panose="00000509000000000000" pitchFamily="49" charset="0"/>
              </a:rPr>
              <a:t>OrderStatus</a:t>
            </a:r>
            <a:r>
              <a:rPr lang="es-ES" sz="1600" dirty="0" err="1">
                <a:solidFill>
                  <a:srgbClr val="000000"/>
                </a:solidFill>
                <a:latin typeface="Cascadia Code" panose="00000509000000000000" pitchFamily="49" charset="0"/>
              </a:rPr>
              <a:t>.Canceled</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events.Add</a:t>
            </a:r>
            <a:r>
              <a:rPr lang="es-ES" sz="1600" dirty="0">
                <a:solidFill>
                  <a:srgbClr val="000000"/>
                </a:solidFill>
                <a:latin typeface="Cascadia Code" panose="00000509000000000000" pitchFamily="49" charset="0"/>
              </a:rPr>
              <a:t>(</a:t>
            </a:r>
            <a:r>
              <a:rPr lang="es-ES" sz="1600" dirty="0" err="1">
                <a:solidFill>
                  <a:srgbClr val="2B91AF"/>
                </a:solidFill>
                <a:latin typeface="Cascadia Code" panose="00000509000000000000" pitchFamily="49" charset="0"/>
              </a:rPr>
              <a:t>OrderCancelled</a:t>
            </a:r>
            <a:r>
              <a:rPr lang="es-ES" sz="1600" dirty="0" err="1">
                <a:solidFill>
                  <a:srgbClr val="000000"/>
                </a:solidFill>
                <a:latin typeface="Cascadia Code" panose="00000509000000000000" pitchFamily="49" charset="0"/>
              </a:rPr>
              <a:t>.Create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147269638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TELL DON’T ASK</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211A25F1-E5FF-4E79-A8BC-5C64BC4F157E}"/>
              </a:ext>
            </a:extLst>
          </p:cNvPr>
          <p:cNvSpPr/>
          <p:nvPr/>
        </p:nvSpPr>
        <p:spPr>
          <a:xfrm>
            <a:off x="581192" y="3035273"/>
            <a:ext cx="11610808" cy="2308324"/>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OrdersService</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async</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Task</a:t>
            </a:r>
            <a:r>
              <a:rPr lang="en-US" sz="1600" dirty="0">
                <a:solidFill>
                  <a:srgbClr val="000000"/>
                </a:solidFill>
                <a:latin typeface="Cascadia Code" panose="00000509000000000000" pitchFamily="49" charset="0"/>
              </a:rPr>
              <a:t> </a:t>
            </a:r>
            <a:r>
              <a:rPr lang="en-US" sz="1600" dirty="0" err="1">
                <a:solidFill>
                  <a:srgbClr val="000000"/>
                </a:solidFill>
                <a:latin typeface="Cascadia Code" panose="00000509000000000000" pitchFamily="49" charset="0"/>
              </a:rPr>
              <a:t>CancelBy</a:t>
            </a:r>
            <a:r>
              <a:rPr lang="en-US" sz="1600" dirty="0">
                <a:solidFill>
                  <a:srgbClr val="000000"/>
                </a:solidFill>
                <a:latin typeface="Cascadia Code" panose="00000509000000000000" pitchFamily="49" charset="0"/>
              </a:rPr>
              <a:t>(</a:t>
            </a:r>
            <a:r>
              <a:rPr lang="en-US" sz="1600" dirty="0">
                <a:solidFill>
                  <a:srgbClr val="0000FF"/>
                </a:solidFill>
                <a:latin typeface="Cascadia Code" panose="00000509000000000000" pitchFamily="49" charset="0"/>
              </a:rPr>
              <a:t>int</a:t>
            </a:r>
            <a:r>
              <a:rPr lang="en-US" sz="1600" dirty="0">
                <a:solidFill>
                  <a:srgbClr val="000000"/>
                </a:solidFill>
                <a:latin typeface="Cascadia Code" panose="00000509000000000000" pitchFamily="49" charset="0"/>
              </a:rPr>
              <a:t> id)</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var</a:t>
            </a:r>
            <a:r>
              <a:rPr lang="en-US" sz="1600" dirty="0">
                <a:solidFill>
                  <a:srgbClr val="000000"/>
                </a:solidFill>
                <a:latin typeface="Cascadia Code" panose="00000509000000000000" pitchFamily="49" charset="0"/>
              </a:rPr>
              <a:t> order = </a:t>
            </a:r>
            <a:r>
              <a:rPr lang="en-US" sz="1600" dirty="0">
                <a:solidFill>
                  <a:srgbClr val="0000FF"/>
                </a:solidFill>
                <a:latin typeface="Cascadia Code" panose="00000509000000000000" pitchFamily="49" charset="0"/>
              </a:rPr>
              <a:t>await</a:t>
            </a:r>
            <a:r>
              <a:rPr lang="en-US" sz="1600" dirty="0">
                <a:solidFill>
                  <a:srgbClr val="000000"/>
                </a:solidFill>
                <a:latin typeface="Cascadia Code" panose="00000509000000000000" pitchFamily="49" charset="0"/>
              </a:rPr>
              <a:t> </a:t>
            </a:r>
            <a:r>
              <a:rPr lang="en-US" sz="1600" dirty="0" err="1">
                <a:solidFill>
                  <a:srgbClr val="000000"/>
                </a:solidFill>
                <a:latin typeface="Cascadia Code" panose="00000509000000000000" pitchFamily="49" charset="0"/>
              </a:rPr>
              <a:t>orderRepository.GetBy</a:t>
            </a:r>
            <a:r>
              <a:rPr lang="en-US" sz="1600" dirty="0">
                <a:solidFill>
                  <a:srgbClr val="000000"/>
                </a:solidFill>
                <a:latin typeface="Cascadia Code" panose="00000509000000000000" pitchFamily="49" charset="0"/>
              </a:rPr>
              <a:t>(id);</a:t>
            </a:r>
            <a:endParaRPr lang="es-ES" sz="1600" dirty="0">
              <a:solidFill>
                <a:srgbClr val="000000"/>
              </a:solidFill>
              <a:latin typeface="Cascadia Code" panose="00000509000000000000" pitchFamily="49" charset="0"/>
            </a:endParaRP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FF"/>
                </a:solidFill>
                <a:latin typeface="Cascadia Code" panose="00000509000000000000" pitchFamily="49" charset="0"/>
              </a:rPr>
              <a:t>.</a:t>
            </a:r>
            <a:r>
              <a:rPr lang="en-US" sz="1600" dirty="0" err="1">
                <a:solidFill>
                  <a:srgbClr val="000000"/>
                </a:solidFill>
                <a:latin typeface="Cascadia Code" panose="00000509000000000000" pitchFamily="49" charset="0"/>
              </a:rPr>
              <a:t>IsNotNull</a:t>
            </a:r>
            <a:r>
              <a:rPr lang="en-US" sz="1600" dirty="0">
                <a:solidFill>
                  <a:srgbClr val="000000"/>
                </a:solidFill>
                <a:latin typeface="Cascadia Code" panose="00000509000000000000" pitchFamily="49" charset="0"/>
              </a:rPr>
              <a:t>&lt;</a:t>
            </a:r>
            <a:r>
              <a:rPr lang="en-US" sz="1600" dirty="0" err="1">
                <a:solidFill>
                  <a:srgbClr val="2B91AF"/>
                </a:solidFill>
                <a:latin typeface="Cascadia Code" panose="00000509000000000000" pitchFamily="49" charset="0"/>
              </a:rPr>
              <a:t>DomainException</a:t>
            </a:r>
            <a:r>
              <a:rPr lang="en-US" sz="1600" dirty="0">
                <a:solidFill>
                  <a:srgbClr val="000000"/>
                </a:solidFill>
                <a:latin typeface="Cascadia Code" panose="00000509000000000000" pitchFamily="49" charset="0"/>
              </a:rPr>
              <a:t>&gt;(order, </a:t>
            </a:r>
            <a:r>
              <a:rPr lang="en-US" sz="1600" dirty="0">
                <a:solidFill>
                  <a:srgbClr val="A31515"/>
                </a:solidFill>
                <a:latin typeface="Cascadia Code" panose="00000509000000000000" pitchFamily="49" charset="0"/>
              </a:rPr>
              <a:t>"Could not find the order."</a:t>
            </a:r>
            <a:r>
              <a:rPr lang="en-US" sz="1600" dirty="0">
                <a:solidFill>
                  <a:srgbClr val="000000"/>
                </a:solidFill>
                <a:latin typeface="Cascadia Code" panose="00000509000000000000" pitchFamily="49" charset="0"/>
              </a:rPr>
              <a:t>);</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order.Cancel</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3863312849"/>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pic>
        <p:nvPicPr>
          <p:cNvPr id="22" name="Picture 3">
            <a:extLst>
              <a:ext uri="{FF2B5EF4-FFF2-40B4-BE49-F238E27FC236}">
                <a16:creationId xmlns:a16="http://schemas.microsoft.com/office/drawing/2014/main" id="{528ACA63-9691-4380-905C-D7C03EBCB2FE}"/>
              </a:ext>
            </a:extLst>
          </p:cNvPr>
          <p:cNvPicPr>
            <a:picLocks noChangeAspect="1"/>
          </p:cNvPicPr>
          <p:nvPr/>
        </p:nvPicPr>
        <p:blipFill rotWithShape="1">
          <a:blip r:embed="rId3">
            <a:extLst>
              <a:ext uri="{28A0092B-C50C-407E-A947-70E740481C1C}">
                <a14:useLocalDpi xmlns:a14="http://schemas.microsoft.com/office/drawing/2010/main" val="0"/>
              </a:ext>
            </a:extLst>
          </a:blip>
          <a:srcRect l="7549" r="6588"/>
          <a:stretch/>
        </p:blipFill>
        <p:spPr>
          <a:xfrm>
            <a:off x="453302" y="457200"/>
            <a:ext cx="7588885" cy="5899650"/>
          </a:xfrm>
          <a:prstGeom prst="rect">
            <a:avLst/>
          </a:prstGeom>
        </p:spPr>
      </p:pic>
      <p:sp>
        <p:nvSpPr>
          <p:cNvPr id="42" name="Rectangle 41">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482246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0A12241-9919-456E-8953-91F381BA84B2}"/>
              </a:ext>
            </a:extLst>
          </p:cNvPr>
          <p:cNvSpPr>
            <a:spLocks noGrp="1"/>
          </p:cNvSpPr>
          <p:nvPr>
            <p:ph type="ctrTitle"/>
          </p:nvPr>
        </p:nvSpPr>
        <p:spPr>
          <a:xfrm>
            <a:off x="8372723" y="850791"/>
            <a:ext cx="3202016" cy="4198288"/>
          </a:xfrm>
        </p:spPr>
        <p:txBody>
          <a:bodyPr anchor="ctr">
            <a:normAutofit/>
          </a:bodyPr>
          <a:lstStyle/>
          <a:p>
            <a:r>
              <a:rPr lang="es-ES" dirty="0">
                <a:solidFill>
                  <a:srgbClr val="FFFFFF"/>
                </a:solidFill>
              </a:rPr>
              <a:t>Services</a:t>
            </a:r>
          </a:p>
        </p:txBody>
      </p:sp>
      <p:sp>
        <p:nvSpPr>
          <p:cNvPr id="44" name="Rectangle 43">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367338"/>
            <a:ext cx="3618828" cy="98951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9C04B85A-0BF1-4734-B42C-35ABE6B6FE5F}"/>
              </a:ext>
            </a:extLst>
          </p:cNvPr>
          <p:cNvSpPr>
            <a:spLocks noGrp="1"/>
          </p:cNvSpPr>
          <p:nvPr>
            <p:ph type="subTitle" idx="1"/>
          </p:nvPr>
        </p:nvSpPr>
        <p:spPr>
          <a:xfrm>
            <a:off x="8372723" y="5545331"/>
            <a:ext cx="3202016" cy="649222"/>
          </a:xfrm>
          <a:noFill/>
        </p:spPr>
        <p:txBody>
          <a:bodyPr anchor="ctr">
            <a:normAutofit/>
          </a:bodyPr>
          <a:lstStyle/>
          <a:p>
            <a:r>
              <a:rPr lang="es-ES" sz="1800" dirty="0">
                <a:solidFill>
                  <a:srgbClr val="FFFFFF">
                    <a:alpha val="75000"/>
                  </a:srgbClr>
                </a:solidFill>
              </a:rPr>
              <a:t>Luis Ruiz pavón</a:t>
            </a:r>
          </a:p>
        </p:txBody>
      </p:sp>
    </p:spTree>
    <p:extLst>
      <p:ext uri="{BB962C8B-B14F-4D97-AF65-F5344CB8AC3E}">
        <p14:creationId xmlns:p14="http://schemas.microsoft.com/office/powerpoint/2010/main" val="396446250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Constructor injection</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AF0B1849-9074-46F5-9C42-6168B7693E56}"/>
              </a:ext>
            </a:extLst>
          </p:cNvPr>
          <p:cNvSpPr/>
          <p:nvPr/>
        </p:nvSpPr>
        <p:spPr>
          <a:xfrm>
            <a:off x="581192" y="1933575"/>
            <a:ext cx="10311740" cy="4924425"/>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FF"/>
                </a:solidFill>
                <a:latin typeface="Cascadia Code" panose="00000509000000000000" pitchFamily="49" charset="0"/>
              </a:rPr>
              <a:t> </a:t>
            </a:r>
            <a:r>
              <a:rPr lang="es-ES" sz="1600" dirty="0" err="1">
                <a:solidFill>
                  <a:srgbClr val="2B91AF"/>
                </a:solidFill>
                <a:latin typeface="Cascadia Code" panose="00000509000000000000" pitchFamily="49" charset="0"/>
              </a:rPr>
              <a:t>FileLogger</a:t>
            </a:r>
            <a:r>
              <a:rPr lang="es-ES" sz="1600" dirty="0">
                <a:solidFill>
                  <a:srgbClr val="000000"/>
                </a:solidFill>
                <a:latin typeface="Cascadia Code" panose="00000509000000000000" pitchFamily="49" charset="0"/>
              </a:rPr>
              <a:t> : </a:t>
            </a:r>
            <a:r>
              <a:rPr lang="es-ES" sz="1600" dirty="0" err="1">
                <a:solidFill>
                  <a:srgbClr val="2B91AF"/>
                </a:solidFill>
                <a:latin typeface="Cascadia Code" panose="00000509000000000000" pitchFamily="49" charset="0"/>
              </a:rPr>
              <a:t>ILogger</a:t>
            </a:r>
            <a:endParaRPr lang="es-ES" sz="1600" dirty="0">
              <a:solidFill>
                <a:srgbClr val="2B91AF"/>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private</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readonly</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Formatter</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formatter</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private</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readonly</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string</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filePath</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2B91AF"/>
                </a:solidFill>
                <a:latin typeface="Cascadia Code" panose="00000509000000000000" pitchFamily="49" charset="0"/>
              </a:rPr>
              <a:t>FileLogger</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Formatter</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formatter</a:t>
            </a:r>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string</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filePath</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this</a:t>
            </a:r>
            <a:r>
              <a:rPr lang="es-ES" sz="1600" dirty="0" err="1">
                <a:solidFill>
                  <a:srgbClr val="000000"/>
                </a:solidFill>
                <a:latin typeface="Cascadia Code" panose="00000509000000000000" pitchFamily="49" charset="0"/>
              </a:rPr>
              <a:t>.formatter</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formatter</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this</a:t>
            </a:r>
            <a:r>
              <a:rPr lang="es-ES" sz="1600" dirty="0" err="1">
                <a:solidFill>
                  <a:srgbClr val="000000"/>
                </a:solidFill>
                <a:latin typeface="Cascadia Code" panose="00000509000000000000" pitchFamily="49" charset="0"/>
              </a:rPr>
              <a:t>.filePath</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filePath</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void</a:t>
            </a:r>
            <a:r>
              <a:rPr lang="es-ES" sz="1600" dirty="0">
                <a:solidFill>
                  <a:srgbClr val="000000"/>
                </a:solidFill>
                <a:latin typeface="Cascadia Code" panose="00000509000000000000" pitchFamily="49" charset="0"/>
              </a:rPr>
              <a:t> Log(</a:t>
            </a:r>
            <a:r>
              <a:rPr lang="es-ES" sz="1600" dirty="0" err="1">
                <a:solidFill>
                  <a:srgbClr val="0000FF"/>
                </a:solidFill>
                <a:latin typeface="Cascadia Code" panose="00000509000000000000" pitchFamily="49" charset="0"/>
              </a:rPr>
              <a:t>string</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message</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da-DK" sz="1600" dirty="0">
                <a:solidFill>
                  <a:srgbClr val="000000"/>
                </a:solidFill>
                <a:latin typeface="Cascadia Code" panose="00000509000000000000" pitchFamily="49" charset="0"/>
              </a:rPr>
              <a:t>        </a:t>
            </a:r>
            <a:r>
              <a:rPr lang="da-DK" sz="1600" dirty="0">
                <a:solidFill>
                  <a:srgbClr val="0000FF"/>
                </a:solidFill>
                <a:latin typeface="Cascadia Code" panose="00000509000000000000" pitchFamily="49" charset="0"/>
              </a:rPr>
              <a:t>var</a:t>
            </a:r>
            <a:r>
              <a:rPr lang="da-DK" sz="1600" dirty="0">
                <a:solidFill>
                  <a:srgbClr val="000000"/>
                </a:solidFill>
                <a:latin typeface="Cascadia Code" panose="00000509000000000000" pitchFamily="49" charset="0"/>
              </a:rPr>
              <a:t> formattedMessage = formatter.Format(message);</a:t>
            </a:r>
            <a:endParaRPr lang="da-DK"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a:solidFill>
                  <a:srgbClr val="808080"/>
                </a:solidFill>
                <a:latin typeface="Cascadia Code" panose="00000509000000000000" pitchFamily="49" charset="0"/>
              </a:rPr>
              <a:t>///</a:t>
            </a:r>
            <a:r>
              <a:rPr lang="es-ES" sz="1600" dirty="0">
                <a:solidFill>
                  <a:srgbClr val="008000"/>
                </a:solidFill>
                <a:latin typeface="Cascadia Code" panose="00000509000000000000" pitchFamily="49" charset="0"/>
              </a:rPr>
              <a:t> ...</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File</a:t>
            </a:r>
            <a:r>
              <a:rPr lang="es-ES" sz="1600" dirty="0" err="1">
                <a:solidFill>
                  <a:srgbClr val="000000"/>
                </a:solidFill>
                <a:latin typeface="Cascadia Code" panose="00000509000000000000" pitchFamily="49" charset="0"/>
              </a:rPr>
              <a:t>.WriteAllText</a:t>
            </a:r>
            <a:r>
              <a:rPr lang="es-ES" sz="1600" dirty="0">
                <a:solidFill>
                  <a:srgbClr val="000000"/>
                </a:solidFill>
                <a:latin typeface="Cascadia Code" panose="00000509000000000000" pitchFamily="49" charset="0"/>
              </a:rPr>
              <a:t>(</a:t>
            </a:r>
            <a:r>
              <a:rPr lang="es-ES" sz="1600" dirty="0" err="1">
                <a:solidFill>
                  <a:srgbClr val="000000"/>
                </a:solidFill>
                <a:latin typeface="Cascadia Code" panose="00000509000000000000" pitchFamily="49" charset="0"/>
              </a:rPr>
              <a:t>filePath</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formattedMessage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9708625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Require</a:t>
            </a:r>
            <a:r>
              <a:rPr lang="es-ES" dirty="0">
                <a:latin typeface="Cascadia Code" panose="00000509000000000000" pitchFamily="49" charset="0"/>
              </a:rPr>
              <a:t> </a:t>
            </a:r>
            <a:r>
              <a:rPr lang="es-ES" dirty="0" err="1">
                <a:latin typeface="Cascadia Code" panose="00000509000000000000" pitchFamily="49" charset="0"/>
              </a:rPr>
              <a:t>the</a:t>
            </a:r>
            <a:r>
              <a:rPr lang="es-ES" dirty="0">
                <a:latin typeface="Cascadia Code" panose="00000509000000000000" pitchFamily="49" charset="0"/>
              </a:rPr>
              <a:t> </a:t>
            </a:r>
            <a:r>
              <a:rPr lang="es-ES" dirty="0" err="1">
                <a:latin typeface="Cascadia Code" panose="00000509000000000000" pitchFamily="49" charset="0"/>
              </a:rPr>
              <a:t>minimum</a:t>
            </a:r>
            <a:r>
              <a:rPr lang="es-ES" dirty="0">
                <a:latin typeface="Cascadia Code" panose="00000509000000000000" pitchFamily="49" charset="0"/>
              </a:rPr>
              <a:t> </a:t>
            </a:r>
            <a:r>
              <a:rPr lang="es-ES" dirty="0" err="1">
                <a:latin typeface="Cascadia Code" panose="00000509000000000000" pitchFamily="49" charset="0"/>
              </a:rPr>
              <a:t>amount</a:t>
            </a:r>
            <a:r>
              <a:rPr lang="es-ES" dirty="0">
                <a:latin typeface="Cascadia Code" panose="00000509000000000000" pitchFamily="49" charset="0"/>
              </a:rPr>
              <a:t> </a:t>
            </a:r>
            <a:r>
              <a:rPr lang="es-ES" dirty="0" err="1">
                <a:latin typeface="Cascadia Code" panose="00000509000000000000" pitchFamily="49" charset="0"/>
              </a:rPr>
              <a:t>of</a:t>
            </a:r>
            <a:r>
              <a:rPr lang="es-ES" dirty="0">
                <a:latin typeface="Cascadia Code" panose="00000509000000000000" pitchFamily="49" charset="0"/>
              </a:rPr>
              <a:t> data </a:t>
            </a:r>
            <a:r>
              <a:rPr lang="es-ES" dirty="0" err="1">
                <a:latin typeface="Cascadia Code" panose="00000509000000000000" pitchFamily="49" charset="0"/>
              </a:rPr>
              <a:t>needed</a:t>
            </a:r>
            <a:r>
              <a:rPr lang="es-ES" dirty="0">
                <a:latin typeface="Cascadia Code" panose="00000509000000000000" pitchFamily="49" charset="0"/>
              </a:rPr>
              <a:t> </a:t>
            </a:r>
            <a:r>
              <a:rPr lang="es-ES" dirty="0" err="1">
                <a:latin typeface="Cascadia Code" panose="00000509000000000000" pitchFamily="49" charset="0"/>
              </a:rPr>
              <a:t>to</a:t>
            </a:r>
            <a:r>
              <a:rPr lang="es-ES" dirty="0">
                <a:latin typeface="Cascadia Code" panose="00000509000000000000" pitchFamily="49" charset="0"/>
              </a:rPr>
              <a:t> </a:t>
            </a:r>
            <a:r>
              <a:rPr lang="es-ES" dirty="0" err="1">
                <a:latin typeface="Cascadia Code" panose="00000509000000000000" pitchFamily="49" charset="0"/>
              </a:rPr>
              <a:t>behave</a:t>
            </a:r>
            <a:r>
              <a:rPr lang="es-ES" dirty="0">
                <a:latin typeface="Cascadia Code" panose="00000509000000000000" pitchFamily="49" charset="0"/>
              </a:rPr>
              <a:t> </a:t>
            </a:r>
            <a:r>
              <a:rPr lang="es-ES" dirty="0" err="1">
                <a:latin typeface="Cascadia Code" panose="00000509000000000000" pitchFamily="49" charset="0"/>
              </a:rPr>
              <a:t>consistently</a:t>
            </a:r>
            <a:endParaRPr lang="es-ES" dirty="0">
              <a:latin typeface="Cascadia Code" panose="00000509000000000000" pitchFamily="49" charset="0"/>
            </a:endParaRPr>
          </a:p>
        </p:txBody>
      </p:sp>
      <p:sp>
        <p:nvSpPr>
          <p:cNvPr id="7" name="Rectangle 6">
            <a:extLst>
              <a:ext uri="{FF2B5EF4-FFF2-40B4-BE49-F238E27FC236}">
                <a16:creationId xmlns:a16="http://schemas.microsoft.com/office/drawing/2014/main" id="{43A6000C-C1EE-4B82-98EB-0A69F74981F0}"/>
              </a:ext>
            </a:extLst>
          </p:cNvPr>
          <p:cNvSpPr/>
          <p:nvPr/>
        </p:nvSpPr>
        <p:spPr>
          <a:xfrm>
            <a:off x="581192" y="1983229"/>
            <a:ext cx="8705312"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const</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EarthRadiusInKilometers</a:t>
            </a:r>
            <a:r>
              <a:rPr lang="es-ES" dirty="0">
                <a:solidFill>
                  <a:srgbClr val="000000"/>
                </a:solidFill>
                <a:latin typeface="Cascadia Code" panose="00000509000000000000" pitchFamily="49" charset="0"/>
              </a:rPr>
              <a:t> = 6378.0F;</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float</a:t>
            </a:r>
            <a:r>
              <a:rPr lang="en-US" dirty="0">
                <a:solidFill>
                  <a:srgbClr val="000000"/>
                </a:solidFill>
                <a:latin typeface="Cascadia Code" panose="00000509000000000000" pitchFamily="49" charset="0"/>
              </a:rPr>
              <a:t> Latitude { </a:t>
            </a:r>
            <a:r>
              <a:rPr lang="en-US" dirty="0">
                <a:solidFill>
                  <a:srgbClr val="0000FF"/>
                </a:solidFill>
                <a:latin typeface="Cascadia Code" panose="00000509000000000000" pitchFamily="49" charset="0"/>
              </a:rPr>
              <a:t>get</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set</a:t>
            </a:r>
            <a:r>
              <a:rPr lang="en-U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float</a:t>
            </a:r>
            <a:r>
              <a:rPr lang="en-US" dirty="0">
                <a:solidFill>
                  <a:srgbClr val="000000"/>
                </a:solidFill>
                <a:latin typeface="Cascadia Code" panose="00000509000000000000" pitchFamily="49" charset="0"/>
              </a:rPr>
              <a:t> Longitude { </a:t>
            </a:r>
            <a:r>
              <a:rPr lang="en-US" dirty="0">
                <a:solidFill>
                  <a:srgbClr val="0000FF"/>
                </a:solidFill>
                <a:latin typeface="Cascadia Code" panose="00000509000000000000" pitchFamily="49" charset="0"/>
              </a:rPr>
              <a:t>get</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set</a:t>
            </a:r>
            <a:r>
              <a:rPr lang="en-U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DistanceInKilometersTo</a:t>
            </a:r>
            <a:r>
              <a:rPr lang="es-ES" dirty="0">
                <a:solidFill>
                  <a:srgbClr val="000000"/>
                </a:solidFill>
                <a:latin typeface="Cascadia Code" panose="00000509000000000000" pitchFamily="49" charset="0"/>
              </a:rPr>
              <a:t>(</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 position)</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a:solidFill>
                  <a:srgbClr val="808080"/>
                </a:solidFill>
                <a:latin typeface="Cascadia Code" panose="00000509000000000000" pitchFamily="49" charset="0"/>
              </a:rPr>
              <a:t>///</a:t>
            </a:r>
            <a:r>
              <a:rPr lang="es-ES" dirty="0">
                <a:solidFill>
                  <a:srgbClr val="008000"/>
                </a:solidFill>
                <a:latin typeface="Cascadia Code" panose="00000509000000000000" pitchFamily="49" charset="0"/>
              </a:rPr>
              <a:t> </a:t>
            </a:r>
            <a:r>
              <a:rPr lang="es-ES" dirty="0" err="1">
                <a:solidFill>
                  <a:srgbClr val="008000"/>
                </a:solidFill>
                <a:latin typeface="Cascadia Code" panose="00000509000000000000" pitchFamily="49" charset="0"/>
              </a:rPr>
              <a:t>Haversine</a:t>
            </a:r>
            <a:r>
              <a:rPr lang="es-ES" dirty="0">
                <a:solidFill>
                  <a:srgbClr val="008000"/>
                </a:solidFill>
                <a:latin typeface="Cascadia Code" panose="00000509000000000000" pitchFamily="49" charset="0"/>
              </a:rPr>
              <a:t> formula</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
        <p:nvSpPr>
          <p:cNvPr id="8" name="Rectangle 7">
            <a:extLst>
              <a:ext uri="{FF2B5EF4-FFF2-40B4-BE49-F238E27FC236}">
                <a16:creationId xmlns:a16="http://schemas.microsoft.com/office/drawing/2014/main" id="{81E90D9B-026F-4F4A-A3AB-F232E2450B3E}"/>
              </a:ext>
            </a:extLst>
          </p:cNvPr>
          <p:cNvSpPr/>
          <p:nvPr/>
        </p:nvSpPr>
        <p:spPr>
          <a:xfrm>
            <a:off x="581192" y="5325063"/>
            <a:ext cx="10466764" cy="1477328"/>
          </a:xfrm>
          <a:prstGeom prst="rect">
            <a:avLst/>
          </a:prstGeom>
        </p:spPr>
        <p:txBody>
          <a:bodyPr wrap="square">
            <a:spAutoFit/>
          </a:bodyPr>
          <a:lstStyle/>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granada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p>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madrid</a:t>
            </a:r>
            <a:r>
              <a:rPr lang="es-ES" dirty="0">
                <a:solidFill>
                  <a:srgbClr val="000000"/>
                </a:solidFill>
                <a:latin typeface="Cascadia Code" panose="00000509000000000000" pitchFamily="49" charset="0"/>
              </a:rPr>
              <a:t>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p>
          <a:p>
            <a:r>
              <a:rPr lang="es-ES" dirty="0" err="1">
                <a:solidFill>
                  <a:srgbClr val="000000"/>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kilometers</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granada.DistanceInKilometersTo</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madrid</a:t>
            </a:r>
            <a:r>
              <a:rPr lang="es-ES" dirty="0">
                <a:solidFill>
                  <a:srgbClr val="000000"/>
                </a:solidFill>
                <a:latin typeface="Cascadia Code" panose="00000509000000000000" pitchFamily="49" charset="0"/>
              </a:rPr>
              <a:t>);</a:t>
            </a:r>
          </a:p>
          <a:p>
            <a:r>
              <a:rPr lang="es-ES" dirty="0" err="1">
                <a:solidFill>
                  <a:srgbClr val="000000"/>
                </a:solidFill>
                <a:latin typeface="Cascadia Code" panose="00000509000000000000" pitchFamily="49" charset="0"/>
              </a:rPr>
              <a:t>granada.Latitude</a:t>
            </a:r>
            <a:r>
              <a:rPr lang="es-ES" dirty="0">
                <a:solidFill>
                  <a:srgbClr val="000000"/>
                </a:solidFill>
                <a:latin typeface="Cascadia Code" panose="00000509000000000000" pitchFamily="49" charset="0"/>
              </a:rPr>
              <a:t> = 37.176487F;</a:t>
            </a:r>
          </a:p>
          <a:p>
            <a:r>
              <a:rPr lang="es-ES" dirty="0" err="1">
                <a:solidFill>
                  <a:srgbClr val="000000"/>
                </a:solidFill>
                <a:latin typeface="Cascadia Code" panose="00000509000000000000" pitchFamily="49" charset="0"/>
              </a:rPr>
              <a:t>granada.Longitude</a:t>
            </a:r>
            <a:r>
              <a:rPr lang="es-ES" dirty="0">
                <a:solidFill>
                  <a:srgbClr val="000000"/>
                </a:solidFill>
                <a:latin typeface="Cascadia Code" panose="00000509000000000000" pitchFamily="49" charset="0"/>
              </a:rPr>
              <a:t> = -3.597929F;</a:t>
            </a:r>
            <a:endParaRPr lang="es-ES" dirty="0">
              <a:latin typeface="Cascadia Code" panose="00000509000000000000" pitchFamily="49" charset="0"/>
            </a:endParaRPr>
          </a:p>
        </p:txBody>
      </p:sp>
    </p:spTree>
    <p:extLst>
      <p:ext uri="{BB962C8B-B14F-4D97-AF65-F5344CB8AC3E}">
        <p14:creationId xmlns:p14="http://schemas.microsoft.com/office/powerpoint/2010/main" val="2648716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xEl>
                                              <p:pRg st="3" end="3"/>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Constructor injection</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A230302A-2B37-4BD3-A527-E9B03C772403}"/>
              </a:ext>
            </a:extLst>
          </p:cNvPr>
          <p:cNvSpPr/>
          <p:nvPr/>
        </p:nvSpPr>
        <p:spPr>
          <a:xfrm>
            <a:off x="581192" y="1917866"/>
            <a:ext cx="11570525" cy="4616648"/>
          </a:xfrm>
          <a:prstGeom prst="rect">
            <a:avLst/>
          </a:prstGeom>
        </p:spPr>
        <p:txBody>
          <a:bodyPr wrap="square">
            <a:spAutoFit/>
          </a:bodyPr>
          <a:lstStyle/>
          <a:p>
            <a:r>
              <a:rPr lang="es-ES" sz="1400" dirty="0" err="1">
                <a:solidFill>
                  <a:srgbClr val="0000FF"/>
                </a:solidFill>
                <a:latin typeface="Cascadia Code" panose="00000509000000000000" pitchFamily="49" charset="0"/>
              </a:rPr>
              <a:t>public</a:t>
            </a:r>
            <a:r>
              <a:rPr lang="es-ES" sz="1400" dirty="0">
                <a:solidFill>
                  <a:srgbClr val="0000FF"/>
                </a:solidFill>
                <a:latin typeface="Cascadia Code" panose="00000509000000000000" pitchFamily="49" charset="0"/>
              </a:rPr>
              <a:t> </a:t>
            </a:r>
            <a:r>
              <a:rPr lang="es-ES" sz="1400" dirty="0" err="1">
                <a:solidFill>
                  <a:srgbClr val="0000FF"/>
                </a:solidFill>
                <a:latin typeface="Cascadia Code" panose="00000509000000000000" pitchFamily="49" charset="0"/>
              </a:rPr>
              <a:t>class</a:t>
            </a:r>
            <a:r>
              <a:rPr lang="es-ES" sz="1400" dirty="0">
                <a:solidFill>
                  <a:srgbClr val="0000FF"/>
                </a:solidFill>
                <a:latin typeface="Cascadia Code" panose="00000509000000000000" pitchFamily="49" charset="0"/>
              </a:rPr>
              <a:t> </a:t>
            </a:r>
            <a:r>
              <a:rPr lang="es-ES" sz="1400" dirty="0" err="1">
                <a:solidFill>
                  <a:srgbClr val="2B91AF"/>
                </a:solidFill>
                <a:latin typeface="Cascadia Code" panose="00000509000000000000" pitchFamily="49" charset="0"/>
              </a:rPr>
              <a:t>FileLogger</a:t>
            </a:r>
            <a:r>
              <a:rPr lang="es-ES" sz="1400" dirty="0">
                <a:solidFill>
                  <a:srgbClr val="000000"/>
                </a:solidFill>
                <a:latin typeface="Cascadia Code" panose="00000509000000000000" pitchFamily="49" charset="0"/>
              </a:rPr>
              <a:t> : </a:t>
            </a:r>
            <a:r>
              <a:rPr lang="es-ES" sz="1400" dirty="0" err="1">
                <a:solidFill>
                  <a:srgbClr val="2B91AF"/>
                </a:solidFill>
                <a:latin typeface="Cascadia Code" panose="00000509000000000000" pitchFamily="49" charset="0"/>
              </a:rPr>
              <a:t>ILogger</a:t>
            </a:r>
            <a:endParaRPr lang="es-ES" sz="1400" dirty="0">
              <a:solidFill>
                <a:srgbClr val="2B91AF"/>
              </a:solidFill>
              <a:latin typeface="Cascadia Code" panose="00000509000000000000" pitchFamily="49" charset="0"/>
            </a:endParaRPr>
          </a:p>
          <a:p>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FF"/>
                </a:solidFill>
                <a:latin typeface="Cascadia Code" panose="00000509000000000000" pitchFamily="49" charset="0"/>
              </a:rPr>
              <a:t> </a:t>
            </a:r>
            <a:r>
              <a:rPr lang="es-ES" sz="1400" dirty="0" err="1">
                <a:solidFill>
                  <a:srgbClr val="0000FF"/>
                </a:solidFill>
                <a:latin typeface="Cascadia Code" panose="00000509000000000000" pitchFamily="49" charset="0"/>
              </a:rPr>
              <a:t>readonly</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Formatter</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formatter</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FF"/>
                </a:solidFill>
                <a:latin typeface="Cascadia Code" panose="00000509000000000000" pitchFamily="49" charset="0"/>
              </a:rPr>
              <a:t> </a:t>
            </a:r>
            <a:r>
              <a:rPr lang="es-ES" sz="1400" dirty="0" err="1">
                <a:solidFill>
                  <a:srgbClr val="0000FF"/>
                </a:solidFill>
                <a:latin typeface="Cascadia Code" panose="00000509000000000000" pitchFamily="49" charset="0"/>
              </a:rPr>
              <a:t>readonly</a:t>
            </a:r>
            <a:r>
              <a:rPr lang="es-ES" sz="1400" dirty="0">
                <a:solidFill>
                  <a:srgbClr val="0000FF"/>
                </a:solidFill>
                <a:latin typeface="Cascadia Code" panose="00000509000000000000" pitchFamily="49" charset="0"/>
              </a:rPr>
              <a:t> </a:t>
            </a:r>
            <a:r>
              <a:rPr lang="es-ES" sz="1400" dirty="0" err="1">
                <a:solidFill>
                  <a:srgbClr val="0000FF"/>
                </a:solidFill>
                <a:latin typeface="Cascadia Code" panose="00000509000000000000" pitchFamily="49" charset="0"/>
              </a:rPr>
              <a:t>string</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filePath</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public</a:t>
            </a:r>
            <a:r>
              <a:rPr lang="es-ES" sz="1400" dirty="0">
                <a:solidFill>
                  <a:srgbClr val="0000FF"/>
                </a:solidFill>
                <a:latin typeface="Cascadia Code" panose="00000509000000000000" pitchFamily="49" charset="0"/>
              </a:rPr>
              <a:t> </a:t>
            </a:r>
            <a:r>
              <a:rPr lang="es-ES" sz="1400" dirty="0" err="1">
                <a:solidFill>
                  <a:srgbClr val="2B91AF"/>
                </a:solidFill>
                <a:latin typeface="Cascadia Code" panose="00000509000000000000" pitchFamily="49" charset="0"/>
              </a:rPr>
              <a:t>FileLogger</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Formatter</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formatter</a:t>
            </a:r>
            <a:r>
              <a:rPr lang="es-ES" sz="1400" dirty="0">
                <a:solidFill>
                  <a:srgbClr val="000000"/>
                </a:solidFill>
                <a:latin typeface="Cascadia Code" panose="00000509000000000000" pitchFamily="49" charset="0"/>
              </a:rPr>
              <a:t> = </a:t>
            </a:r>
            <a:r>
              <a:rPr lang="es-ES" sz="1400" dirty="0" err="1">
                <a:solidFill>
                  <a:srgbClr val="0000FF"/>
                </a:solidFill>
                <a:latin typeface="Cascadia Code" panose="00000509000000000000" pitchFamily="49" charset="0"/>
              </a:rPr>
              <a:t>null</a:t>
            </a:r>
            <a:r>
              <a:rPr lang="es-ES" sz="1400" dirty="0">
                <a:solidFill>
                  <a:srgbClr val="000000"/>
                </a:solidFill>
                <a:latin typeface="Cascadia Code" panose="00000509000000000000" pitchFamily="49" charset="0"/>
              </a:rPr>
              <a:t>, </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string</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filePath</a:t>
            </a:r>
            <a:r>
              <a:rPr lang="es-ES" sz="1400" dirty="0">
                <a:solidFill>
                  <a:srgbClr val="000000"/>
                </a:solidFill>
                <a:latin typeface="Cascadia Code" panose="00000509000000000000" pitchFamily="49" charset="0"/>
              </a:rPr>
              <a:t> </a:t>
            </a:r>
            <a:r>
              <a:rPr lang="en-US" sz="1400" dirty="0">
                <a:solidFill>
                  <a:srgbClr val="000000"/>
                </a:solidFill>
                <a:latin typeface="Cascadia Code" panose="00000509000000000000" pitchFamily="49" charset="0"/>
              </a:rPr>
              <a:t>= </a:t>
            </a:r>
            <a:r>
              <a:rPr lang="en-US" sz="1400" dirty="0">
                <a:solidFill>
                  <a:srgbClr val="A31515"/>
                </a:solidFill>
                <a:latin typeface="Cascadia Code" panose="00000509000000000000" pitchFamily="49" charset="0"/>
              </a:rPr>
              <a:t>"/</a:t>
            </a:r>
            <a:r>
              <a:rPr lang="en-US" sz="1400" dirty="0" err="1">
                <a:solidFill>
                  <a:srgbClr val="A31515"/>
                </a:solidFill>
                <a:latin typeface="Cascadia Code" panose="00000509000000000000" pitchFamily="49" charset="0"/>
              </a:rPr>
              <a:t>mnt</a:t>
            </a:r>
            <a:r>
              <a:rPr lang="en-US" sz="1400" dirty="0">
                <a:solidFill>
                  <a:srgbClr val="A31515"/>
                </a:solidFill>
                <a:latin typeface="Cascadia Code" panose="00000509000000000000" pitchFamily="49" charset="0"/>
              </a:rPr>
              <a:t>/c/logs"</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.formatter</a:t>
            </a:r>
            <a:r>
              <a:rPr lang="es-ES" sz="1400" dirty="0">
                <a:solidFill>
                  <a:srgbClr val="000000"/>
                </a:solidFill>
                <a:latin typeface="Cascadia Code" panose="00000509000000000000" pitchFamily="49" charset="0"/>
              </a:rPr>
              <a:t> = </a:t>
            </a:r>
            <a:r>
              <a:rPr lang="es-ES" sz="1400" dirty="0" err="1">
                <a:solidFill>
                  <a:srgbClr val="000000"/>
                </a:solidFill>
                <a:latin typeface="Cascadia Code" panose="00000509000000000000" pitchFamily="49" charset="0"/>
              </a:rPr>
              <a:t>formatter</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.filePath</a:t>
            </a:r>
            <a:r>
              <a:rPr lang="es-ES" sz="1400" dirty="0">
                <a:solidFill>
                  <a:srgbClr val="000000"/>
                </a:solidFill>
                <a:latin typeface="Cascadia Code" panose="00000509000000000000" pitchFamily="49" charset="0"/>
              </a:rPr>
              <a:t> = </a:t>
            </a:r>
            <a:r>
              <a:rPr lang="es-ES" sz="1400" dirty="0" err="1">
                <a:solidFill>
                  <a:srgbClr val="000000"/>
                </a:solidFill>
                <a:latin typeface="Cascadia Code" panose="00000509000000000000" pitchFamily="49" charset="0"/>
              </a:rPr>
              <a:t>filePath</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public</a:t>
            </a:r>
            <a:r>
              <a:rPr lang="es-ES" sz="1400" dirty="0">
                <a:solidFill>
                  <a:srgbClr val="0000FF"/>
                </a:solidFill>
                <a:latin typeface="Cascadia Code" panose="00000509000000000000" pitchFamily="49" charset="0"/>
              </a:rPr>
              <a:t> </a:t>
            </a:r>
            <a:r>
              <a:rPr lang="es-ES" sz="1400" dirty="0" err="1">
                <a:solidFill>
                  <a:srgbClr val="0000FF"/>
                </a:solidFill>
                <a:latin typeface="Cascadia Code" panose="00000509000000000000" pitchFamily="49" charset="0"/>
              </a:rPr>
              <a:t>void</a:t>
            </a:r>
            <a:r>
              <a:rPr lang="es-ES" sz="1400" dirty="0">
                <a:solidFill>
                  <a:srgbClr val="000000"/>
                </a:solidFill>
                <a:latin typeface="Cascadia Code" panose="00000509000000000000" pitchFamily="49" charset="0"/>
              </a:rPr>
              <a:t> Log(</a:t>
            </a:r>
            <a:r>
              <a:rPr lang="es-ES" sz="1400" dirty="0" err="1">
                <a:solidFill>
                  <a:srgbClr val="0000FF"/>
                </a:solidFill>
                <a:latin typeface="Cascadia Code" panose="00000509000000000000" pitchFamily="49" charset="0"/>
              </a:rPr>
              <a:t>string</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message</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if</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formatter</a:t>
            </a:r>
            <a:r>
              <a:rPr lang="es-ES" sz="1400" dirty="0">
                <a:solidFill>
                  <a:srgbClr val="000000"/>
                </a:solidFill>
                <a:latin typeface="Cascadia Code" panose="00000509000000000000" pitchFamily="49" charset="0"/>
              </a:rPr>
              <a:t> != </a:t>
            </a:r>
            <a:r>
              <a:rPr lang="es-ES" sz="1400" dirty="0" err="1">
                <a:solidFill>
                  <a:srgbClr val="0000FF"/>
                </a:solidFill>
                <a:latin typeface="Cascadia Code" panose="00000509000000000000" pitchFamily="49" charset="0"/>
              </a:rPr>
              <a:t>null</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message</a:t>
            </a:r>
            <a:r>
              <a:rPr lang="es-ES" sz="1400" dirty="0">
                <a:solidFill>
                  <a:srgbClr val="000000"/>
                </a:solidFill>
                <a:latin typeface="Cascadia Code" panose="00000509000000000000" pitchFamily="49" charset="0"/>
              </a:rPr>
              <a:t> = </a:t>
            </a:r>
            <a:r>
              <a:rPr lang="es-ES" sz="1400" dirty="0" err="1">
                <a:solidFill>
                  <a:srgbClr val="000000"/>
                </a:solidFill>
                <a:latin typeface="Cascadia Code" panose="00000509000000000000" pitchFamily="49" charset="0"/>
              </a:rPr>
              <a:t>formatter.Format</a:t>
            </a:r>
            <a:r>
              <a:rPr lang="es-ES" sz="1400" dirty="0">
                <a:solidFill>
                  <a:srgbClr val="000000"/>
                </a:solidFill>
                <a:latin typeface="Cascadia Code" panose="00000509000000000000" pitchFamily="49" charset="0"/>
              </a:rPr>
              <a:t>(</a:t>
            </a:r>
            <a:r>
              <a:rPr lang="es-ES" sz="1400" dirty="0" err="1">
                <a:solidFill>
                  <a:srgbClr val="000000"/>
                </a:solidFill>
                <a:latin typeface="Cascadia Code" panose="00000509000000000000" pitchFamily="49" charset="0"/>
              </a:rPr>
              <a:t>message</a:t>
            </a:r>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File</a:t>
            </a:r>
            <a:r>
              <a:rPr lang="es-ES" sz="1400" dirty="0" err="1">
                <a:solidFill>
                  <a:srgbClr val="000000"/>
                </a:solidFill>
                <a:latin typeface="Cascadia Code" panose="00000509000000000000" pitchFamily="49" charset="0"/>
              </a:rPr>
              <a:t>.WriteAllText</a:t>
            </a:r>
            <a:r>
              <a:rPr lang="es-ES" sz="1400" dirty="0">
                <a:solidFill>
                  <a:srgbClr val="000000"/>
                </a:solidFill>
                <a:latin typeface="Cascadia Code" panose="00000509000000000000" pitchFamily="49" charset="0"/>
              </a:rPr>
              <a:t>(</a:t>
            </a:r>
            <a:r>
              <a:rPr lang="es-ES" sz="1400" dirty="0" err="1">
                <a:solidFill>
                  <a:srgbClr val="000000"/>
                </a:solidFill>
                <a:latin typeface="Cascadia Code" panose="00000509000000000000" pitchFamily="49" charset="0"/>
              </a:rPr>
              <a:t>filePath</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message</a:t>
            </a:r>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160552475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Constructor injection</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8396EA22-DFD9-4C02-A7DF-A872697D67E2}"/>
              </a:ext>
            </a:extLst>
          </p:cNvPr>
          <p:cNvSpPr/>
          <p:nvPr/>
        </p:nvSpPr>
        <p:spPr>
          <a:xfrm>
            <a:off x="581192" y="2016249"/>
            <a:ext cx="10917382" cy="4139595"/>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FileLogger</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Formatter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formatter</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null</a:t>
            </a:r>
            <a:r>
              <a:rPr lang="es-ES" dirty="0">
                <a:solidFill>
                  <a:srgbClr val="000000"/>
                </a:solidFill>
                <a:latin typeface="Cascadia Code" panose="00000509000000000000" pitchFamily="49" charset="0"/>
              </a:rPr>
              <a:t>, </a:t>
            </a:r>
            <a:endParaRPr lang="es-ES" dirty="0">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string</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filePath</a:t>
            </a:r>
            <a:r>
              <a:rPr lang="en-US" dirty="0">
                <a:solidFill>
                  <a:srgbClr val="000000"/>
                </a:solidFill>
                <a:latin typeface="Cascadia Code" panose="00000509000000000000" pitchFamily="49" charset="0"/>
              </a:rPr>
              <a:t> </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null</a:t>
            </a:r>
            <a:r>
              <a:rPr lang="en-US" dirty="0">
                <a:solidFill>
                  <a:srgbClr val="000000"/>
                </a:solidFill>
                <a:latin typeface="Cascadia Code" panose="00000509000000000000" pitchFamily="49" charset="0"/>
              </a:rPr>
              <a:t>)</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this</a:t>
            </a:r>
            <a:r>
              <a:rPr lang="es-ES" dirty="0" err="1">
                <a:solidFill>
                  <a:srgbClr val="000000"/>
                </a:solidFill>
                <a:latin typeface="Cascadia Code" panose="00000509000000000000" pitchFamily="49" charset="0"/>
              </a:rPr>
              <a:t>.formatter</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formatter</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this</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s-ES" sz="1100" dirty="0">
                <a:latin typeface="Cascadia Code" panose="00000509000000000000" pitchFamily="49" charset="0"/>
              </a:rPr>
              <a:t> </a:t>
            </a:r>
          </a:p>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void</a:t>
            </a:r>
            <a:r>
              <a:rPr lang="es-ES" dirty="0">
                <a:solidFill>
                  <a:srgbClr val="000000"/>
                </a:solidFill>
                <a:latin typeface="Cascadia Code" panose="00000509000000000000" pitchFamily="49" charset="0"/>
              </a:rPr>
              <a:t> Log(</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message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da-DK" dirty="0">
                <a:solidFill>
                  <a:srgbClr val="000000"/>
                </a:solidFill>
                <a:latin typeface="Cascadia Code" panose="00000509000000000000" pitchFamily="49" charset="0"/>
              </a:rPr>
              <a:t>    </a:t>
            </a:r>
            <a:r>
              <a:rPr lang="da-DK" dirty="0">
                <a:solidFill>
                  <a:srgbClr val="0000FF"/>
                </a:solidFill>
                <a:latin typeface="Cascadia Code" panose="00000509000000000000" pitchFamily="49" charset="0"/>
              </a:rPr>
              <a:t>var</a:t>
            </a:r>
            <a:r>
              <a:rPr lang="da-DK" dirty="0">
                <a:solidFill>
                  <a:srgbClr val="000000"/>
                </a:solidFill>
                <a:latin typeface="Cascadia Code" panose="00000509000000000000" pitchFamily="49" charset="0"/>
              </a:rPr>
              <a:t> formattedMessage = formatter.Format(message);</a:t>
            </a:r>
            <a:endParaRPr lang="da-DK" dirty="0">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a:solidFill>
                  <a:srgbClr val="808080"/>
                </a:solidFill>
                <a:latin typeface="Cascadia Code" panose="00000509000000000000" pitchFamily="49" charset="0"/>
              </a:rPr>
              <a:t>///</a:t>
            </a:r>
            <a:r>
              <a:rPr lang="es-ES" dirty="0">
                <a:solidFill>
                  <a:srgbClr val="008000"/>
                </a:solidFill>
                <a:latin typeface="Cascadia Code" panose="00000509000000000000" pitchFamily="49" charset="0"/>
              </a:rPr>
              <a:t> ...</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File</a:t>
            </a:r>
            <a:r>
              <a:rPr lang="es-ES" dirty="0" err="1">
                <a:solidFill>
                  <a:srgbClr val="000000"/>
                </a:solidFill>
                <a:latin typeface="Cascadia Code" panose="00000509000000000000" pitchFamily="49" charset="0"/>
              </a:rPr>
              <a:t>.WriteAllText</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 ?? </a:t>
            </a:r>
            <a:r>
              <a:rPr lang="es-ES" dirty="0">
                <a:solidFill>
                  <a:srgbClr val="A31515"/>
                </a:solidFill>
                <a:latin typeface="Cascadia Code" panose="00000509000000000000" pitchFamily="49" charset="0"/>
              </a:rPr>
              <a:t>"/</a:t>
            </a:r>
            <a:r>
              <a:rPr lang="es-ES" dirty="0" err="1">
                <a:solidFill>
                  <a:srgbClr val="A31515"/>
                </a:solidFill>
                <a:latin typeface="Cascadia Code" panose="00000509000000000000" pitchFamily="49" charset="0"/>
              </a:rPr>
              <a:t>mnt</a:t>
            </a:r>
            <a:r>
              <a:rPr lang="es-ES" dirty="0">
                <a:solidFill>
                  <a:srgbClr val="A31515"/>
                </a:solidFill>
                <a:latin typeface="Cascadia Code" panose="00000509000000000000" pitchFamily="49" charset="0"/>
              </a:rPr>
              <a:t>/c/logs"</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formattedMessage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35022590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Constructor injection</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0018858E-2A8D-4C34-BE14-EF4875CAD8EE}"/>
              </a:ext>
            </a:extLst>
          </p:cNvPr>
          <p:cNvSpPr/>
          <p:nvPr/>
        </p:nvSpPr>
        <p:spPr>
          <a:xfrm>
            <a:off x="581192" y="2710359"/>
            <a:ext cx="6096000" cy="3139321"/>
          </a:xfrm>
          <a:prstGeom prst="rect">
            <a:avLst/>
          </a:prstGeom>
        </p:spPr>
        <p:txBody>
          <a:bodyPr>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FileLogger</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ILogger</a:t>
            </a:r>
            <a:endParaRPr lang="es-ES" dirty="0">
              <a:solidFill>
                <a:srgbClr val="2B91AF"/>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private</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readonly</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FileLogger</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this</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Formatter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Formatter</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get</a:t>
            </a:r>
            <a:r>
              <a:rPr lang="es-ES" dirty="0">
                <a:solidFill>
                  <a:srgbClr val="000000"/>
                </a:solidFill>
                <a:latin typeface="Cascadia Code" panose="00000509000000000000" pitchFamily="49" charset="0"/>
              </a:rPr>
              <a:t>; </a:t>
            </a:r>
            <a:r>
              <a:rPr lang="es-ES" dirty="0">
                <a:solidFill>
                  <a:srgbClr val="0000FF"/>
                </a:solidFill>
                <a:latin typeface="Cascadia Code" panose="00000509000000000000" pitchFamily="49" charset="0"/>
              </a:rPr>
              <a:t>set</a:t>
            </a:r>
            <a:r>
              <a:rPr lang="es-ES" dirty="0">
                <a:solidFill>
                  <a:srgbClr val="000000"/>
                </a:solidFill>
                <a:latin typeface="Cascadia Code" panose="00000509000000000000" pitchFamily="49" charset="0"/>
              </a:rPr>
              <a:t>; }</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164866631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Constructor injection (NULL OBJECT PATTERN)</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555B51BA-2E54-43F8-B834-0A112E314536}"/>
              </a:ext>
            </a:extLst>
          </p:cNvPr>
          <p:cNvSpPr/>
          <p:nvPr/>
        </p:nvSpPr>
        <p:spPr>
          <a:xfrm>
            <a:off x="581192" y="2496603"/>
            <a:ext cx="8242174" cy="2862322"/>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NullFormatter</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IFormatter</a:t>
            </a:r>
            <a:endParaRPr lang="es-ES" dirty="0">
              <a:solidFill>
                <a:srgbClr val="2B91AF"/>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Format</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message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8000"/>
                </a:solidFill>
                <a:latin typeface="Cascadia Code" panose="00000509000000000000" pitchFamily="49" charset="0"/>
              </a:rPr>
              <a:t> </a:t>
            </a:r>
            <a:r>
              <a:rPr lang="es-ES" dirty="0" err="1">
                <a:solidFill>
                  <a:srgbClr val="000000"/>
                </a:solidFill>
                <a:latin typeface="Cascadia Code" panose="00000509000000000000" pitchFamily="49" charset="0"/>
              </a:rPr>
              <a:t>message</a:t>
            </a:r>
            <a:r>
              <a:rPr lang="es-ES" dirty="0">
                <a:solidFill>
                  <a:srgbClr val="008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a:p>
            <a:endParaRPr lang="es-ES" dirty="0">
              <a:solidFill>
                <a:srgbClr val="000000"/>
              </a:solidFill>
              <a:latin typeface="Cascadia Code" panose="00000509000000000000" pitchFamily="49" charset="0"/>
            </a:endParaRPr>
          </a:p>
          <a:p>
            <a:r>
              <a:rPr lang="nn-NO" dirty="0">
                <a:solidFill>
                  <a:srgbClr val="000000"/>
                </a:solidFill>
                <a:latin typeface="Cascadia Code" panose="00000509000000000000" pitchFamily="49" charset="0"/>
              </a:rPr>
              <a:t>var logger = </a:t>
            </a:r>
            <a:r>
              <a:rPr lang="nn-NO" dirty="0">
                <a:solidFill>
                  <a:srgbClr val="0000FF"/>
                </a:solidFill>
                <a:latin typeface="Cascadia Code" panose="00000509000000000000" pitchFamily="49" charset="0"/>
              </a:rPr>
              <a:t>new</a:t>
            </a:r>
            <a:r>
              <a:rPr lang="nn-NO" dirty="0">
                <a:solidFill>
                  <a:srgbClr val="000000"/>
                </a:solidFill>
                <a:latin typeface="Cascadia Code" panose="00000509000000000000" pitchFamily="49" charset="0"/>
              </a:rPr>
              <a:t> </a:t>
            </a:r>
            <a:r>
              <a:rPr lang="nn-NO" dirty="0">
                <a:solidFill>
                  <a:srgbClr val="2B91AF"/>
                </a:solidFill>
                <a:latin typeface="Cascadia Code" panose="00000509000000000000" pitchFamily="49" charset="0"/>
              </a:rPr>
              <a:t>FileLogger</a:t>
            </a:r>
            <a:r>
              <a:rPr lang="nn-NO" dirty="0">
                <a:solidFill>
                  <a:srgbClr val="000000"/>
                </a:solidFill>
                <a:latin typeface="Cascadia Code" panose="00000509000000000000" pitchFamily="49" charset="0"/>
              </a:rPr>
              <a:t>(</a:t>
            </a:r>
            <a:r>
              <a:rPr lang="nn-NO" dirty="0">
                <a:solidFill>
                  <a:srgbClr val="0000FF"/>
                </a:solidFill>
                <a:latin typeface="Cascadia Code" panose="00000509000000000000" pitchFamily="49" charset="0"/>
              </a:rPr>
              <a:t>new</a:t>
            </a:r>
            <a:r>
              <a:rPr lang="nn-NO" dirty="0">
                <a:solidFill>
                  <a:srgbClr val="000000"/>
                </a:solidFill>
                <a:latin typeface="Cascadia Code" panose="00000509000000000000" pitchFamily="49" charset="0"/>
              </a:rPr>
              <a:t> </a:t>
            </a:r>
            <a:r>
              <a:rPr lang="nn-NO" dirty="0">
                <a:solidFill>
                  <a:srgbClr val="2B91AF"/>
                </a:solidFill>
                <a:latin typeface="Cascadia Code" panose="00000509000000000000" pitchFamily="49" charset="0"/>
              </a:rPr>
              <a:t>NullFormatter</a:t>
            </a:r>
            <a:r>
              <a:rPr lang="nn-NO" dirty="0">
                <a:solidFill>
                  <a:srgbClr val="000000"/>
                </a:solidFill>
                <a:latin typeface="Cascadia Code" panose="00000509000000000000" pitchFamily="49" charset="0"/>
              </a:rPr>
              <a:t>());</a:t>
            </a:r>
            <a:endParaRPr lang="nn-NO" dirty="0">
              <a:latin typeface="Cascadia Code" panose="00000509000000000000" pitchFamily="49" charset="0"/>
            </a:endParaRPr>
          </a:p>
          <a:p>
            <a:r>
              <a:rPr lang="es-ES" dirty="0" err="1">
                <a:solidFill>
                  <a:srgbClr val="000000"/>
                </a:solidFill>
                <a:latin typeface="Cascadia Code" panose="00000509000000000000" pitchFamily="49" charset="0"/>
              </a:rPr>
              <a:t>logger.Log</a:t>
            </a:r>
            <a:r>
              <a:rPr lang="es-ES" dirty="0">
                <a:solidFill>
                  <a:srgbClr val="000000"/>
                </a:solidFill>
                <a:latin typeface="Cascadia Code" panose="00000509000000000000" pitchFamily="49" charset="0"/>
              </a:rPr>
              <a:t>(</a:t>
            </a:r>
            <a:r>
              <a:rPr lang="es-ES" dirty="0">
                <a:solidFill>
                  <a:srgbClr val="A31515"/>
                </a:solidFill>
                <a:latin typeface="Cascadia Code" panose="00000509000000000000" pitchFamily="49" charset="0"/>
              </a:rPr>
              <a:t>'</a:t>
            </a:r>
            <a:r>
              <a:rPr lang="es-ES" dirty="0" err="1">
                <a:solidFill>
                  <a:srgbClr val="A31515"/>
                </a:solidFill>
                <a:latin typeface="Cascadia Code" panose="00000509000000000000" pitchFamily="49" charset="0"/>
              </a:rPr>
              <a:t>My</a:t>
            </a:r>
            <a:r>
              <a:rPr lang="es-ES" dirty="0">
                <a:solidFill>
                  <a:srgbClr val="A31515"/>
                </a:solidFill>
                <a:latin typeface="Cascadia Code" panose="00000509000000000000" pitchFamily="49" charset="0"/>
              </a:rPr>
              <a:t> </a:t>
            </a:r>
            <a:r>
              <a:rPr lang="es-ES" dirty="0" err="1">
                <a:solidFill>
                  <a:srgbClr val="A31515"/>
                </a:solidFill>
                <a:latin typeface="Cascadia Code" panose="00000509000000000000" pitchFamily="49" charset="0"/>
              </a:rPr>
              <a:t>message</a:t>
            </a:r>
            <a:r>
              <a:rPr lang="es-ES" dirty="0">
                <a:solidFill>
                  <a:srgbClr val="A31515"/>
                </a:solidFill>
                <a:latin typeface="Cascadia Code" panose="00000509000000000000" pitchFamily="49" charset="0"/>
              </a:rPr>
              <a:t>'</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3314973566"/>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Inject what you need, not where you can get it from</a:t>
            </a:r>
            <a:endParaRPr lang="es-ES" dirty="0">
              <a:latin typeface="Cascadia Code" panose="00000509000000000000" pitchFamily="49" charset="0"/>
            </a:endParaRPr>
          </a:p>
        </p:txBody>
      </p:sp>
      <p:sp>
        <p:nvSpPr>
          <p:cNvPr id="5" name="Rectangle 4">
            <a:extLst>
              <a:ext uri="{FF2B5EF4-FFF2-40B4-BE49-F238E27FC236}">
                <a16:creationId xmlns:a16="http://schemas.microsoft.com/office/drawing/2014/main" id="{FC20B971-1629-45AF-A99A-0688E057018C}"/>
              </a:ext>
            </a:extLst>
          </p:cNvPr>
          <p:cNvSpPr/>
          <p:nvPr/>
        </p:nvSpPr>
        <p:spPr>
          <a:xfrm>
            <a:off x="581192" y="1985878"/>
            <a:ext cx="11677403" cy="4616648"/>
          </a:xfrm>
          <a:prstGeom prst="rect">
            <a:avLst/>
          </a:prstGeom>
        </p:spPr>
        <p:txBody>
          <a:bodyPr wrap="square">
            <a:spAutoFit/>
          </a:bodyPr>
          <a:lstStyle/>
          <a:p>
            <a:r>
              <a:rPr lang="es-ES" sz="1400" dirty="0" err="1">
                <a:solidFill>
                  <a:srgbClr val="0000FF"/>
                </a:solidFill>
                <a:latin typeface="Cascadia Code" panose="00000509000000000000" pitchFamily="49" charset="0"/>
              </a:rPr>
              <a:t>public</a:t>
            </a:r>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class</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FromToToggle</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IToggle</a:t>
            </a:r>
            <a:endParaRPr lang="es-ES" sz="1400" dirty="0">
              <a:solidFill>
                <a:srgbClr val="2B91AF"/>
              </a:solidFill>
              <a:latin typeface="Cascadia Code" panose="00000509000000000000" pitchFamily="49" charset="0"/>
            </a:endParaRPr>
          </a:p>
          <a:p>
            <a:r>
              <a:rPr lang="es-ES" sz="1400" dirty="0">
                <a:solidFill>
                  <a:srgbClr val="000000"/>
                </a:solidFill>
                <a:latin typeface="Cascadia Code" panose="00000509000000000000" pitchFamily="49" charset="0"/>
              </a:rPr>
              <a:t>{</a:t>
            </a: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async</a:t>
            </a:r>
            <a:r>
              <a:rPr lang="en-US" sz="1400" dirty="0">
                <a:solidFill>
                  <a:srgbClr val="000000"/>
                </a:solidFill>
                <a:latin typeface="Cascadia Code" panose="00000509000000000000" pitchFamily="49" charset="0"/>
              </a:rPr>
              <a:t> </a:t>
            </a:r>
            <a:r>
              <a:rPr lang="en-US" sz="1400" dirty="0">
                <a:solidFill>
                  <a:srgbClr val="2B91AF"/>
                </a:solidFill>
                <a:latin typeface="Cascadia Code" panose="00000509000000000000" pitchFamily="49" charset="0"/>
              </a:rPr>
              <a:t>Task</a:t>
            </a:r>
            <a:r>
              <a:rPr lang="en-US" sz="1400" dirty="0">
                <a:solidFill>
                  <a:srgbClr val="000000"/>
                </a:solidFill>
                <a:latin typeface="Cascadia Code" panose="00000509000000000000" pitchFamily="49" charset="0"/>
              </a:rPr>
              <a:t>&lt;</a:t>
            </a:r>
            <a:r>
              <a:rPr lang="en-US" sz="1400" dirty="0">
                <a:solidFill>
                  <a:srgbClr val="0000FF"/>
                </a:solidFill>
                <a:latin typeface="Cascadia Code" panose="00000509000000000000" pitchFamily="49" charset="0"/>
              </a:rPr>
              <a:t>bool</a:t>
            </a:r>
            <a:r>
              <a:rPr lang="en-US" sz="1400" dirty="0">
                <a:solidFill>
                  <a:srgbClr val="000000"/>
                </a:solidFill>
                <a:latin typeface="Cascadia Code" panose="00000509000000000000" pitchFamily="49" charset="0"/>
              </a:rPr>
              <a:t>&gt; </a:t>
            </a:r>
            <a:r>
              <a:rPr lang="en-US" sz="1400" dirty="0" err="1">
                <a:solidFill>
                  <a:srgbClr val="000000"/>
                </a:solidFill>
                <a:latin typeface="Cascadia Code" panose="00000509000000000000" pitchFamily="49" charset="0"/>
              </a:rPr>
              <a:t>IsActiveAsync</a:t>
            </a:r>
            <a:r>
              <a:rPr lang="en-US" sz="1400" dirty="0">
                <a:solidFill>
                  <a:srgbClr val="000000"/>
                </a:solidFill>
                <a:latin typeface="Cascadia Code" panose="00000509000000000000" pitchFamily="49" charset="0"/>
              </a:rPr>
              <a:t>(</a:t>
            </a:r>
            <a:r>
              <a:rPr lang="en-US" sz="1400" dirty="0" err="1">
                <a:solidFill>
                  <a:srgbClr val="2B91AF"/>
                </a:solidFill>
                <a:latin typeface="Cascadia Code" panose="00000509000000000000" pitchFamily="49" charset="0"/>
              </a:rPr>
              <a:t>IFeatureContext</a:t>
            </a:r>
            <a:r>
              <a:rPr lang="en-US" sz="1400" dirty="0">
                <a:solidFill>
                  <a:srgbClr val="000000"/>
                </a:solidFill>
                <a:latin typeface="Cascadia Code" panose="00000509000000000000" pitchFamily="49" charset="0"/>
              </a:rPr>
              <a:t> context)</a:t>
            </a:r>
          </a:p>
          <a:p>
            <a:r>
              <a:rPr lang="es-ES" sz="1400" dirty="0">
                <a:solidFill>
                  <a:srgbClr val="000000"/>
                </a:solidFill>
                <a:latin typeface="Cascadia Code" panose="00000509000000000000" pitchFamily="49" charset="0"/>
              </a:rPr>
              <a:t>    {</a:t>
            </a: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var</a:t>
            </a:r>
            <a:r>
              <a:rPr lang="en-US" sz="1400" dirty="0">
                <a:solidFill>
                  <a:srgbClr val="000000"/>
                </a:solidFill>
                <a:latin typeface="Cascadia Code" panose="00000509000000000000" pitchFamily="49" charset="0"/>
              </a:rPr>
              <a:t> </a:t>
            </a:r>
            <a:r>
              <a:rPr lang="en-US" sz="1400" dirty="0" err="1">
                <a:solidFill>
                  <a:srgbClr val="000000"/>
                </a:solidFill>
                <a:latin typeface="Cascadia Code" panose="00000509000000000000" pitchFamily="49" charset="0"/>
              </a:rPr>
              <a:t>featureStore</a:t>
            </a:r>
            <a:r>
              <a:rPr lang="en-US" sz="1400" dirty="0">
                <a:solidFill>
                  <a:srgbClr val="000000"/>
                </a:solidFill>
                <a:latin typeface="Cascadia Code" panose="00000509000000000000" pitchFamily="49" charset="0"/>
              </a:rPr>
              <a:t> = </a:t>
            </a:r>
            <a:r>
              <a:rPr lang="en-US" sz="1400" dirty="0" err="1">
                <a:solidFill>
                  <a:srgbClr val="000000"/>
                </a:solidFill>
                <a:latin typeface="Cascadia Code" panose="00000509000000000000" pitchFamily="49" charset="0"/>
              </a:rPr>
              <a:t>context.ServiceProvider.GetService</a:t>
            </a:r>
            <a:r>
              <a:rPr lang="en-US" sz="1400" dirty="0">
                <a:solidFill>
                  <a:srgbClr val="000000"/>
                </a:solidFill>
                <a:latin typeface="Cascadia Code" panose="00000509000000000000" pitchFamily="49" charset="0"/>
              </a:rPr>
              <a:t>&lt;</a:t>
            </a:r>
            <a:r>
              <a:rPr lang="en-US" sz="1400" dirty="0" err="1">
                <a:solidFill>
                  <a:srgbClr val="2B91AF"/>
                </a:solidFill>
                <a:latin typeface="Cascadia Code" panose="00000509000000000000" pitchFamily="49" charset="0"/>
              </a:rPr>
              <a:t>IFeatureStore</a:t>
            </a:r>
            <a:r>
              <a:rPr lang="en-US" sz="1400" dirty="0">
                <a:solidFill>
                  <a:srgbClr val="000000"/>
                </a:solidFill>
                <a:latin typeface="Cascadia Code" panose="00000509000000000000" pitchFamily="49" charset="0"/>
              </a:rPr>
              <a:t>&gt;();</a:t>
            </a:r>
          </a:p>
          <a:p>
            <a:endParaRPr lang="es-ES" sz="1400" dirty="0">
              <a:solidFill>
                <a:srgbClr val="000000"/>
              </a:solidFill>
              <a:latin typeface="Cascadia Code" panose="00000509000000000000" pitchFamily="49" charset="0"/>
            </a:endParaRP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var</a:t>
            </a:r>
            <a:r>
              <a:rPr lang="en-US" sz="1400" dirty="0">
                <a:solidFill>
                  <a:srgbClr val="000000"/>
                </a:solidFill>
                <a:latin typeface="Cascadia Code" panose="00000509000000000000" pitchFamily="49" charset="0"/>
              </a:rPr>
              <a:t> </a:t>
            </a:r>
            <a:r>
              <a:rPr lang="en-US" sz="1400" dirty="0" err="1">
                <a:solidFill>
                  <a:srgbClr val="000000"/>
                </a:solidFill>
                <a:latin typeface="Cascadia Code" panose="00000509000000000000" pitchFamily="49" charset="0"/>
              </a:rPr>
              <a:t>fromValue</a:t>
            </a:r>
            <a:r>
              <a:rPr lang="en-US" sz="1400" dirty="0">
                <a:solidFill>
                  <a:srgbClr val="000000"/>
                </a:solidFill>
                <a:latin typeface="Cascadia Code" panose="00000509000000000000" pitchFamily="49" charset="0"/>
              </a:rPr>
              <a:t> = (</a:t>
            </a:r>
            <a:r>
              <a:rPr lang="en-US" sz="1400" dirty="0">
                <a:solidFill>
                  <a:srgbClr val="0000FF"/>
                </a:solidFill>
                <a:latin typeface="Cascadia Code" panose="00000509000000000000" pitchFamily="49" charset="0"/>
              </a:rPr>
              <a:t>string</a:t>
            </a:r>
            <a:r>
              <a:rPr lang="en-US" sz="1400" dirty="0">
                <a:solidFill>
                  <a:srgbClr val="000000"/>
                </a:solidFill>
                <a:latin typeface="Cascadia Code" panose="00000509000000000000" pitchFamily="49" charset="0"/>
              </a:rPr>
              <a:t>)</a:t>
            </a:r>
            <a:r>
              <a:rPr lang="en-US" sz="1400" dirty="0">
                <a:solidFill>
                  <a:srgbClr val="0000FF"/>
                </a:solidFill>
                <a:latin typeface="Cascadia Code" panose="00000509000000000000" pitchFamily="49" charset="0"/>
              </a:rPr>
              <a:t>await</a:t>
            </a:r>
            <a:r>
              <a:rPr lang="en-US" sz="1400" dirty="0">
                <a:solidFill>
                  <a:srgbClr val="000000"/>
                </a:solidFill>
                <a:latin typeface="Cascadia Code" panose="00000509000000000000" pitchFamily="49" charset="0"/>
              </a:rPr>
              <a:t> </a:t>
            </a:r>
            <a:r>
              <a:rPr lang="en-US" sz="1400" dirty="0" err="1">
                <a:solidFill>
                  <a:srgbClr val="000000"/>
                </a:solidFill>
                <a:latin typeface="Cascadia Code" panose="00000509000000000000" pitchFamily="49" charset="0"/>
              </a:rPr>
              <a:t>featureStore</a:t>
            </a:r>
            <a:endParaRPr lang="en-US" sz="1400" dirty="0">
              <a:solidFill>
                <a:srgbClr val="000000"/>
              </a:solidFill>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GetToggleParameterValueAsync</a:t>
            </a:r>
            <a:r>
              <a:rPr lang="es-ES" sz="1400" dirty="0">
                <a:solidFill>
                  <a:srgbClr val="000000"/>
                </a:solidFill>
                <a:latin typeface="Cascadia Code" panose="00000509000000000000" pitchFamily="49" charset="0"/>
              </a:rPr>
              <a:t>&lt;</a:t>
            </a:r>
            <a:r>
              <a:rPr lang="es-ES" sz="1400" dirty="0" err="1">
                <a:solidFill>
                  <a:srgbClr val="2B91AF"/>
                </a:solidFill>
                <a:latin typeface="Cascadia Code" panose="00000509000000000000" pitchFamily="49" charset="0"/>
              </a:rPr>
              <a:t>FromToToggle</a:t>
            </a:r>
            <a:r>
              <a:rPr lang="es-ES" sz="1400" dirty="0">
                <a:solidFill>
                  <a:srgbClr val="000000"/>
                </a:solidFill>
                <a:latin typeface="Cascadia Code" panose="00000509000000000000" pitchFamily="49" charset="0"/>
              </a:rPr>
              <a:t>&gt;(</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context.ApplicationName</a:t>
            </a:r>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context.FeatureName</a:t>
            </a:r>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From</a:t>
            </a:r>
            <a:r>
              <a:rPr lang="es-ES" sz="1400" dirty="0">
                <a:solidFill>
                  <a:srgbClr val="000000"/>
                </a:solidFill>
                <a:latin typeface="Cascadia Code" panose="00000509000000000000" pitchFamily="49" charset="0"/>
              </a:rPr>
              <a:t>);</a:t>
            </a:r>
          </a:p>
          <a:p>
            <a:endParaRPr lang="es-ES" sz="1400" dirty="0">
              <a:solidFill>
                <a:srgbClr val="000000"/>
              </a:solidFill>
              <a:latin typeface="Cascadia Code" panose="00000509000000000000" pitchFamily="49" charset="0"/>
            </a:endParaRP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var</a:t>
            </a:r>
            <a:r>
              <a:rPr lang="en-US" sz="1400" dirty="0">
                <a:solidFill>
                  <a:srgbClr val="000000"/>
                </a:solidFill>
                <a:latin typeface="Cascadia Code" panose="00000509000000000000" pitchFamily="49" charset="0"/>
              </a:rPr>
              <a:t> </a:t>
            </a:r>
            <a:r>
              <a:rPr lang="en-US" sz="1400" dirty="0" err="1">
                <a:solidFill>
                  <a:srgbClr val="000000"/>
                </a:solidFill>
                <a:latin typeface="Cascadia Code" panose="00000509000000000000" pitchFamily="49" charset="0"/>
              </a:rPr>
              <a:t>toValue</a:t>
            </a:r>
            <a:r>
              <a:rPr lang="en-US" sz="1400" dirty="0">
                <a:solidFill>
                  <a:srgbClr val="000000"/>
                </a:solidFill>
                <a:latin typeface="Cascadia Code" panose="00000509000000000000" pitchFamily="49" charset="0"/>
              </a:rPr>
              <a:t> = (</a:t>
            </a:r>
            <a:r>
              <a:rPr lang="en-US" sz="1400" dirty="0">
                <a:solidFill>
                  <a:srgbClr val="0000FF"/>
                </a:solidFill>
                <a:latin typeface="Cascadia Code" panose="00000509000000000000" pitchFamily="49" charset="0"/>
              </a:rPr>
              <a:t>string</a:t>
            </a:r>
            <a:r>
              <a:rPr lang="en-US" sz="1400" dirty="0">
                <a:solidFill>
                  <a:srgbClr val="000000"/>
                </a:solidFill>
                <a:latin typeface="Cascadia Code" panose="00000509000000000000" pitchFamily="49" charset="0"/>
              </a:rPr>
              <a:t>)</a:t>
            </a:r>
            <a:r>
              <a:rPr lang="en-US" sz="1400" dirty="0">
                <a:solidFill>
                  <a:srgbClr val="0000FF"/>
                </a:solidFill>
                <a:latin typeface="Cascadia Code" panose="00000509000000000000" pitchFamily="49" charset="0"/>
              </a:rPr>
              <a:t>await</a:t>
            </a:r>
            <a:r>
              <a:rPr lang="en-US" sz="1400" dirty="0">
                <a:solidFill>
                  <a:srgbClr val="000000"/>
                </a:solidFill>
                <a:latin typeface="Cascadia Code" panose="00000509000000000000" pitchFamily="49" charset="0"/>
              </a:rPr>
              <a:t> </a:t>
            </a:r>
            <a:r>
              <a:rPr lang="en-US" sz="1400" dirty="0" err="1">
                <a:solidFill>
                  <a:srgbClr val="000000"/>
                </a:solidFill>
                <a:latin typeface="Cascadia Code" panose="00000509000000000000" pitchFamily="49" charset="0"/>
              </a:rPr>
              <a:t>featureStore</a:t>
            </a:r>
            <a:endParaRPr lang="en-US" sz="1400" dirty="0">
              <a:solidFill>
                <a:srgbClr val="000000"/>
              </a:solidFill>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GetToggleParameterValueAsync</a:t>
            </a:r>
            <a:r>
              <a:rPr lang="es-ES" sz="1400" dirty="0">
                <a:solidFill>
                  <a:srgbClr val="000000"/>
                </a:solidFill>
                <a:latin typeface="Cascadia Code" panose="00000509000000000000" pitchFamily="49" charset="0"/>
              </a:rPr>
              <a:t>&lt;</a:t>
            </a:r>
            <a:r>
              <a:rPr lang="es-ES" sz="1400" dirty="0" err="1">
                <a:solidFill>
                  <a:srgbClr val="2B91AF"/>
                </a:solidFill>
                <a:latin typeface="Cascadia Code" panose="00000509000000000000" pitchFamily="49" charset="0"/>
              </a:rPr>
              <a:t>FromToToggle</a:t>
            </a:r>
            <a:r>
              <a:rPr lang="es-ES" sz="1400" dirty="0">
                <a:solidFill>
                  <a:srgbClr val="000000"/>
                </a:solidFill>
                <a:latin typeface="Cascadia Code" panose="00000509000000000000" pitchFamily="49" charset="0"/>
              </a:rPr>
              <a:t>&gt;(</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context.ApplicationName</a:t>
            </a:r>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context.FeatureName</a:t>
            </a:r>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To</a:t>
            </a:r>
            <a:r>
              <a:rPr lang="es-ES" sz="1400" dirty="0">
                <a:solidFill>
                  <a:srgbClr val="000000"/>
                </a:solidFill>
                <a:latin typeface="Cascadia Code" panose="00000509000000000000" pitchFamily="49" charset="0"/>
              </a:rPr>
              <a:t>);</a:t>
            </a:r>
          </a:p>
          <a:p>
            <a:endParaRPr lang="es-ES" sz="1400" dirty="0">
              <a:solidFill>
                <a:srgbClr val="000000"/>
              </a:solidFill>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a:solidFill>
                  <a:srgbClr val="808080"/>
                </a:solidFill>
                <a:latin typeface="Cascadia Code" panose="00000509000000000000" pitchFamily="49" charset="0"/>
              </a:rPr>
              <a:t>///</a:t>
            </a:r>
            <a:r>
              <a:rPr lang="es-ES" sz="1400" dirty="0">
                <a:solidFill>
                  <a:srgbClr val="008000"/>
                </a:solidFill>
                <a:latin typeface="Cascadia Code" panose="00000509000000000000" pitchFamily="49" charset="0"/>
              </a:rPr>
              <a:t>...</a:t>
            </a:r>
            <a:endParaRPr lang="es-ES" sz="1400" dirty="0">
              <a:solidFill>
                <a:srgbClr val="000000"/>
              </a:solidFill>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p:txBody>
      </p:sp>
    </p:spTree>
    <p:extLst>
      <p:ext uri="{BB962C8B-B14F-4D97-AF65-F5344CB8AC3E}">
        <p14:creationId xmlns:p14="http://schemas.microsoft.com/office/powerpoint/2010/main" val="196875083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Inject what you need, not where you can get it from</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E8598BE8-BF7A-46CB-A3DD-B36302528E58}"/>
              </a:ext>
            </a:extLst>
          </p:cNvPr>
          <p:cNvSpPr/>
          <p:nvPr/>
        </p:nvSpPr>
        <p:spPr>
          <a:xfrm>
            <a:off x="581192" y="2425266"/>
            <a:ext cx="11448512" cy="3539430"/>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FromToToggle</a:t>
            </a:r>
            <a:r>
              <a:rPr lang="es-ES" sz="1600" dirty="0">
                <a:solidFill>
                  <a:srgbClr val="000000"/>
                </a:solidFill>
                <a:latin typeface="Cascadia Code" panose="00000509000000000000" pitchFamily="49" charset="0"/>
              </a:rPr>
              <a:t> : </a:t>
            </a:r>
            <a:r>
              <a:rPr lang="es-ES" sz="1600" dirty="0" err="1">
                <a:solidFill>
                  <a:srgbClr val="2B91AF"/>
                </a:solidFill>
                <a:latin typeface="Cascadia Code" panose="00000509000000000000" pitchFamily="49" charset="0"/>
              </a:rPr>
              <a:t>IToggle</a:t>
            </a:r>
            <a:endParaRPr lang="es-ES" sz="1600" dirty="0">
              <a:solidFill>
                <a:srgbClr val="2B91AF"/>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private</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readonly</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IFeatureStore</a:t>
            </a:r>
            <a:r>
              <a:rPr lang="es-ES" sz="1600" dirty="0">
                <a:solidFill>
                  <a:srgbClr val="000000"/>
                </a:solidFill>
                <a:latin typeface="Cascadia Code" panose="00000509000000000000" pitchFamily="49" charset="0"/>
              </a:rPr>
              <a:t> _</a:t>
            </a:r>
            <a:r>
              <a:rPr lang="es-ES" sz="1600" dirty="0" err="1">
                <a:solidFill>
                  <a:srgbClr val="000000"/>
                </a:solidFill>
                <a:latin typeface="Cascadia Code" panose="00000509000000000000" pitchFamily="49" charset="0"/>
              </a:rPr>
              <a:t>featureStore</a:t>
            </a:r>
            <a:r>
              <a:rPr lang="es-ES" sz="1600" dirty="0">
                <a:solidFill>
                  <a:srgbClr val="000000"/>
                </a:solidFill>
                <a:latin typeface="Cascadia Code" panose="00000509000000000000" pitchFamily="49" charset="0"/>
              </a:rPr>
              <a:t>;</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FromToToggle</a:t>
            </a:r>
            <a:r>
              <a:rPr lang="es-ES" sz="1600" dirty="0">
                <a:solidFill>
                  <a:srgbClr val="000000"/>
                </a:solidFill>
                <a:latin typeface="Cascadia Code" panose="00000509000000000000" pitchFamily="49" charset="0"/>
              </a:rPr>
              <a:t>(</a:t>
            </a:r>
            <a:r>
              <a:rPr lang="es-ES" sz="1600" dirty="0" err="1">
                <a:solidFill>
                  <a:srgbClr val="2B91AF"/>
                </a:solidFill>
                <a:latin typeface="Cascadia Code" panose="00000509000000000000" pitchFamily="49" charset="0"/>
              </a:rPr>
              <a:t>IFeatureStore</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featureStore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_</a:t>
            </a:r>
            <a:r>
              <a:rPr lang="en-US" sz="1600" dirty="0" err="1">
                <a:solidFill>
                  <a:srgbClr val="000000"/>
                </a:solidFill>
                <a:latin typeface="Cascadia Code" panose="00000509000000000000" pitchFamily="49" charset="0"/>
              </a:rPr>
              <a:t>featureStore</a:t>
            </a:r>
            <a:r>
              <a:rPr lang="en-US" sz="1600" dirty="0">
                <a:solidFill>
                  <a:srgbClr val="000000"/>
                </a:solidFill>
                <a:latin typeface="Cascadia Code" panose="00000509000000000000" pitchFamily="49" charset="0"/>
              </a:rPr>
              <a:t> = </a:t>
            </a:r>
            <a:r>
              <a:rPr lang="en-US" sz="1600" dirty="0" err="1">
                <a:solidFill>
                  <a:srgbClr val="000000"/>
                </a:solidFill>
                <a:latin typeface="Cascadia Code" panose="00000509000000000000" pitchFamily="49" charset="0"/>
              </a:rPr>
              <a:t>featureStore</a:t>
            </a:r>
            <a:r>
              <a:rPr lang="en-US" sz="1600" dirty="0">
                <a:solidFill>
                  <a:srgbClr val="000000"/>
                </a:solidFill>
                <a:latin typeface="Cascadia Code" panose="00000509000000000000" pitchFamily="49" charset="0"/>
              </a:rPr>
              <a:t> ?? </a:t>
            </a:r>
            <a:r>
              <a:rPr lang="en-US" sz="1600" dirty="0">
                <a:solidFill>
                  <a:srgbClr val="0000FF"/>
                </a:solidFill>
                <a:latin typeface="Cascadia Code" panose="00000509000000000000" pitchFamily="49" charset="0"/>
              </a:rPr>
              <a:t>throw</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new</a:t>
            </a:r>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ArgumentNullException</a:t>
            </a:r>
            <a:r>
              <a:rPr lang="en-US" sz="1600" dirty="0">
                <a:solidFill>
                  <a:srgbClr val="000000"/>
                </a:solidFill>
                <a:latin typeface="Cascadia Code" panose="00000509000000000000" pitchFamily="49" charset="0"/>
              </a:rPr>
              <a:t>(</a:t>
            </a:r>
            <a:r>
              <a:rPr lang="en-US" sz="1600" dirty="0" err="1">
                <a:solidFill>
                  <a:srgbClr val="0000FF"/>
                </a:solidFill>
                <a:latin typeface="Cascadia Code" panose="00000509000000000000" pitchFamily="49" charset="0"/>
              </a:rPr>
              <a:t>nameof</a:t>
            </a:r>
            <a:r>
              <a:rPr lang="en-US" sz="1600" dirty="0">
                <a:solidFill>
                  <a:srgbClr val="000000"/>
                </a:solidFill>
                <a:latin typeface="Cascadia Code" panose="00000509000000000000" pitchFamily="49" charset="0"/>
              </a:rPr>
              <a:t>(</a:t>
            </a:r>
            <a:r>
              <a:rPr lang="en-US" sz="1600" dirty="0" err="1">
                <a:solidFill>
                  <a:srgbClr val="000000"/>
                </a:solidFill>
                <a:latin typeface="Cascadia Code" panose="00000509000000000000" pitchFamily="49" charset="0"/>
              </a:rPr>
              <a:t>featureStore</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async</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Task</a:t>
            </a:r>
            <a:r>
              <a:rPr lang="en-US" sz="1600" dirty="0">
                <a:solidFill>
                  <a:srgbClr val="000000"/>
                </a:solidFill>
                <a:latin typeface="Cascadia Code" panose="00000509000000000000" pitchFamily="49" charset="0"/>
              </a:rPr>
              <a:t>&lt;</a:t>
            </a:r>
            <a:r>
              <a:rPr lang="en-US" sz="1600" dirty="0">
                <a:solidFill>
                  <a:srgbClr val="0000FF"/>
                </a:solidFill>
                <a:latin typeface="Cascadia Code" panose="00000509000000000000" pitchFamily="49" charset="0"/>
              </a:rPr>
              <a:t>bool</a:t>
            </a:r>
            <a:r>
              <a:rPr lang="en-US" sz="1600" dirty="0">
                <a:solidFill>
                  <a:srgbClr val="000000"/>
                </a:solidFill>
                <a:latin typeface="Cascadia Code" panose="00000509000000000000" pitchFamily="49" charset="0"/>
              </a:rPr>
              <a:t>&gt; </a:t>
            </a:r>
            <a:r>
              <a:rPr lang="en-US" sz="1600" dirty="0" err="1">
                <a:solidFill>
                  <a:srgbClr val="000000"/>
                </a:solidFill>
                <a:latin typeface="Cascadia Code" panose="00000509000000000000" pitchFamily="49" charset="0"/>
              </a:rPr>
              <a:t>IsActiveAsync</a:t>
            </a:r>
            <a:r>
              <a:rPr lang="en-US" sz="1600" dirty="0">
                <a:solidFill>
                  <a:srgbClr val="000000"/>
                </a:solidFill>
                <a:latin typeface="Cascadia Code" panose="00000509000000000000" pitchFamily="49" charset="0"/>
              </a:rPr>
              <a:t>(</a:t>
            </a:r>
            <a:r>
              <a:rPr lang="en-US" sz="1600" dirty="0">
                <a:solidFill>
                  <a:srgbClr val="0000FF"/>
                </a:solidFill>
                <a:latin typeface="Cascadia Code" panose="00000509000000000000" pitchFamily="49" charset="0"/>
              </a:rPr>
              <a:t>string</a:t>
            </a:r>
            <a:r>
              <a:rPr lang="en-US" sz="1600" dirty="0">
                <a:solidFill>
                  <a:srgbClr val="000000"/>
                </a:solidFill>
                <a:latin typeface="Cascadia Code" panose="00000509000000000000" pitchFamily="49" charset="0"/>
              </a:rPr>
              <a:t> </a:t>
            </a:r>
            <a:r>
              <a:rPr lang="en-US" sz="1600" dirty="0" err="1">
                <a:solidFill>
                  <a:srgbClr val="000000"/>
                </a:solidFill>
                <a:latin typeface="Cascadia Code" panose="00000509000000000000" pitchFamily="49" charset="0"/>
              </a:rPr>
              <a:t>applicationName</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string</a:t>
            </a:r>
            <a:r>
              <a:rPr lang="en-US" sz="1600" dirty="0">
                <a:solidFill>
                  <a:srgbClr val="000000"/>
                </a:solidFill>
                <a:latin typeface="Cascadia Code" panose="00000509000000000000" pitchFamily="49" charset="0"/>
              </a:rPr>
              <a:t> </a:t>
            </a:r>
            <a:r>
              <a:rPr lang="en-US" sz="1600" dirty="0" err="1">
                <a:solidFill>
                  <a:srgbClr val="000000"/>
                </a:solidFill>
                <a:latin typeface="Cascadia Code" panose="00000509000000000000" pitchFamily="49" charset="0"/>
              </a:rPr>
              <a:t>featureName</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368161292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C05729A4-6F0F-4423-AD0C-EF27345E6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204CB79E-F775-42E6-994C-D5FA8C176B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3AAB5B94-95EF-4963-859C-1FA406D62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A picture containing food&#10;&#10;Description automatically generated">
            <a:extLst>
              <a:ext uri="{FF2B5EF4-FFF2-40B4-BE49-F238E27FC236}">
                <a16:creationId xmlns:a16="http://schemas.microsoft.com/office/drawing/2014/main" id="{8F15059C-65DB-47D8-B938-DAD379A52B9F}"/>
              </a:ext>
            </a:extLst>
          </p:cNvPr>
          <p:cNvPicPr>
            <a:picLocks noChangeAspect="1"/>
          </p:cNvPicPr>
          <p:nvPr/>
        </p:nvPicPr>
        <p:blipFill rotWithShape="1">
          <a:blip r:embed="rId3">
            <a:extLst>
              <a:ext uri="{28A0092B-C50C-407E-A947-70E740481C1C}">
                <a14:useLocalDpi xmlns:a14="http://schemas.microsoft.com/office/drawing/2010/main" val="0"/>
              </a:ext>
            </a:extLst>
          </a:blip>
          <a:srcRect t="12838" b="16849"/>
          <a:stretch/>
        </p:blipFill>
        <p:spPr>
          <a:xfrm>
            <a:off x="20" y="10"/>
            <a:ext cx="12191980" cy="6857990"/>
          </a:xfrm>
          <a:prstGeom prst="rect">
            <a:avLst/>
          </a:prstGeom>
        </p:spPr>
      </p:pic>
    </p:spTree>
    <p:extLst>
      <p:ext uri="{BB962C8B-B14F-4D97-AF65-F5344CB8AC3E}">
        <p14:creationId xmlns:p14="http://schemas.microsoft.com/office/powerpoint/2010/main" val="27768252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Require</a:t>
            </a:r>
            <a:r>
              <a:rPr lang="es-ES" dirty="0">
                <a:latin typeface="Cascadia Code" panose="00000509000000000000" pitchFamily="49" charset="0"/>
              </a:rPr>
              <a:t> </a:t>
            </a:r>
            <a:r>
              <a:rPr lang="es-ES" dirty="0" err="1">
                <a:latin typeface="Cascadia Code" panose="00000509000000000000" pitchFamily="49" charset="0"/>
              </a:rPr>
              <a:t>the</a:t>
            </a:r>
            <a:r>
              <a:rPr lang="es-ES" dirty="0">
                <a:latin typeface="Cascadia Code" panose="00000509000000000000" pitchFamily="49" charset="0"/>
              </a:rPr>
              <a:t> </a:t>
            </a:r>
            <a:r>
              <a:rPr lang="es-ES" dirty="0" err="1">
                <a:latin typeface="Cascadia Code" panose="00000509000000000000" pitchFamily="49" charset="0"/>
              </a:rPr>
              <a:t>minimum</a:t>
            </a:r>
            <a:r>
              <a:rPr lang="es-ES" dirty="0">
                <a:latin typeface="Cascadia Code" panose="00000509000000000000" pitchFamily="49" charset="0"/>
              </a:rPr>
              <a:t> </a:t>
            </a:r>
            <a:r>
              <a:rPr lang="es-ES" dirty="0" err="1">
                <a:latin typeface="Cascadia Code" panose="00000509000000000000" pitchFamily="49" charset="0"/>
              </a:rPr>
              <a:t>amount</a:t>
            </a:r>
            <a:r>
              <a:rPr lang="es-ES" dirty="0">
                <a:latin typeface="Cascadia Code" panose="00000509000000000000" pitchFamily="49" charset="0"/>
              </a:rPr>
              <a:t> </a:t>
            </a:r>
            <a:r>
              <a:rPr lang="es-ES" dirty="0" err="1">
                <a:latin typeface="Cascadia Code" panose="00000509000000000000" pitchFamily="49" charset="0"/>
              </a:rPr>
              <a:t>of</a:t>
            </a:r>
            <a:r>
              <a:rPr lang="es-ES" dirty="0">
                <a:latin typeface="Cascadia Code" panose="00000509000000000000" pitchFamily="49" charset="0"/>
              </a:rPr>
              <a:t> data </a:t>
            </a:r>
            <a:r>
              <a:rPr lang="es-ES" dirty="0" err="1">
                <a:latin typeface="Cascadia Code" panose="00000509000000000000" pitchFamily="49" charset="0"/>
              </a:rPr>
              <a:t>needed</a:t>
            </a:r>
            <a:r>
              <a:rPr lang="es-ES" dirty="0">
                <a:latin typeface="Cascadia Code" panose="00000509000000000000" pitchFamily="49" charset="0"/>
              </a:rPr>
              <a:t> </a:t>
            </a:r>
            <a:r>
              <a:rPr lang="es-ES" dirty="0" err="1">
                <a:latin typeface="Cascadia Code" panose="00000509000000000000" pitchFamily="49" charset="0"/>
              </a:rPr>
              <a:t>to</a:t>
            </a:r>
            <a:r>
              <a:rPr lang="es-ES" dirty="0">
                <a:latin typeface="Cascadia Code" panose="00000509000000000000" pitchFamily="49" charset="0"/>
              </a:rPr>
              <a:t> </a:t>
            </a:r>
            <a:r>
              <a:rPr lang="es-ES" dirty="0" err="1">
                <a:latin typeface="Cascadia Code" panose="00000509000000000000" pitchFamily="49" charset="0"/>
              </a:rPr>
              <a:t>behave</a:t>
            </a:r>
            <a:r>
              <a:rPr lang="es-ES" dirty="0">
                <a:latin typeface="Cascadia Code" panose="00000509000000000000" pitchFamily="49" charset="0"/>
              </a:rPr>
              <a:t> </a:t>
            </a:r>
            <a:r>
              <a:rPr lang="es-ES" dirty="0" err="1">
                <a:latin typeface="Cascadia Code" panose="00000509000000000000" pitchFamily="49" charset="0"/>
              </a:rPr>
              <a:t>consistently</a:t>
            </a:r>
            <a:endParaRPr lang="es-ES" dirty="0">
              <a:latin typeface="Cascadia Code" panose="00000509000000000000" pitchFamily="49" charset="0"/>
            </a:endParaRPr>
          </a:p>
        </p:txBody>
      </p:sp>
      <p:sp>
        <p:nvSpPr>
          <p:cNvPr id="8" name="Rectangle 7">
            <a:extLst>
              <a:ext uri="{FF2B5EF4-FFF2-40B4-BE49-F238E27FC236}">
                <a16:creationId xmlns:a16="http://schemas.microsoft.com/office/drawing/2014/main" id="{81E90D9B-026F-4F4A-A3AB-F232E2450B3E}"/>
              </a:ext>
            </a:extLst>
          </p:cNvPr>
          <p:cNvSpPr/>
          <p:nvPr/>
        </p:nvSpPr>
        <p:spPr>
          <a:xfrm>
            <a:off x="581192" y="5342003"/>
            <a:ext cx="10483887" cy="369332"/>
          </a:xfrm>
          <a:prstGeom prst="rect">
            <a:avLst/>
          </a:prstGeom>
        </p:spPr>
        <p:txBody>
          <a:bodyPr wrap="square">
            <a:spAutoFit/>
          </a:bodyPr>
          <a:lstStyle/>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granada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37.176487F,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-3.597929F);</a:t>
            </a:r>
          </a:p>
        </p:txBody>
      </p:sp>
      <p:sp>
        <p:nvSpPr>
          <p:cNvPr id="3" name="Rectangle 2">
            <a:extLst>
              <a:ext uri="{FF2B5EF4-FFF2-40B4-BE49-F238E27FC236}">
                <a16:creationId xmlns:a16="http://schemas.microsoft.com/office/drawing/2014/main" id="{76225A9B-61C9-4226-B914-09346B632A19}"/>
              </a:ext>
            </a:extLst>
          </p:cNvPr>
          <p:cNvSpPr/>
          <p:nvPr/>
        </p:nvSpPr>
        <p:spPr>
          <a:xfrm>
            <a:off x="581192" y="1983271"/>
            <a:ext cx="7211736"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get</a:t>
            </a:r>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get</a:t>
            </a:r>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4012654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Invariants</a:t>
            </a:r>
            <a:r>
              <a:rPr lang="es-ES" dirty="0"/>
              <a:t> </a:t>
            </a:r>
            <a:r>
              <a:rPr lang="es-ES" dirty="0" err="1"/>
              <a:t>enforcement</a:t>
            </a:r>
            <a:r>
              <a:rPr lang="es-ES" dirty="0"/>
              <a:t> </a:t>
            </a:r>
            <a:r>
              <a:rPr lang="en-US" dirty="0"/>
              <a:t>is the responsibility of the entities</a:t>
            </a:r>
            <a:endParaRPr lang="es-ES" dirty="0"/>
          </a:p>
        </p:txBody>
      </p:sp>
      <p:sp>
        <p:nvSpPr>
          <p:cNvPr id="8" name="Rectangle 7">
            <a:extLst>
              <a:ext uri="{FF2B5EF4-FFF2-40B4-BE49-F238E27FC236}">
                <a16:creationId xmlns:a16="http://schemas.microsoft.com/office/drawing/2014/main" id="{81E90D9B-026F-4F4A-A3AB-F232E2450B3E}"/>
              </a:ext>
            </a:extLst>
          </p:cNvPr>
          <p:cNvSpPr/>
          <p:nvPr/>
        </p:nvSpPr>
        <p:spPr>
          <a:xfrm>
            <a:off x="581192" y="5342003"/>
            <a:ext cx="10483887" cy="369332"/>
          </a:xfrm>
          <a:prstGeom prst="rect">
            <a:avLst/>
          </a:prstGeom>
        </p:spPr>
        <p:txBody>
          <a:bodyPr wrap="square">
            <a:spAutoFit/>
          </a:bodyPr>
          <a:lstStyle/>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1000,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-4000);</a:t>
            </a:r>
          </a:p>
        </p:txBody>
      </p:sp>
      <p:sp>
        <p:nvSpPr>
          <p:cNvPr id="3" name="Rectangle 2">
            <a:extLst>
              <a:ext uri="{FF2B5EF4-FFF2-40B4-BE49-F238E27FC236}">
                <a16:creationId xmlns:a16="http://schemas.microsoft.com/office/drawing/2014/main" id="{76225A9B-61C9-4226-B914-09346B632A19}"/>
              </a:ext>
            </a:extLst>
          </p:cNvPr>
          <p:cNvSpPr/>
          <p:nvPr/>
        </p:nvSpPr>
        <p:spPr>
          <a:xfrm>
            <a:off x="581192" y="1983271"/>
            <a:ext cx="7211736"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get</a:t>
            </a:r>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get</a:t>
            </a:r>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pic>
        <p:nvPicPr>
          <p:cNvPr id="1026" name="Picture 2" descr="Android Pie; U+1F4A9; Emoji">
            <a:extLst>
              <a:ext uri="{FF2B5EF4-FFF2-40B4-BE49-F238E27FC236}">
                <a16:creationId xmlns:a16="http://schemas.microsoft.com/office/drawing/2014/main" id="{CC3198D1-64D3-4AA7-85B1-3A6C831423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6296" y="5342003"/>
            <a:ext cx="301305" cy="3013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11963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Invariants</a:t>
            </a:r>
            <a:r>
              <a:rPr lang="es-ES" dirty="0">
                <a:latin typeface="Cascadia Code" panose="00000509000000000000" pitchFamily="49" charset="0"/>
              </a:rPr>
              <a:t> </a:t>
            </a:r>
            <a:r>
              <a:rPr lang="es-ES" dirty="0" err="1">
                <a:latin typeface="Cascadia Code" panose="00000509000000000000" pitchFamily="49" charset="0"/>
              </a:rPr>
              <a:t>enforcement</a:t>
            </a:r>
            <a:r>
              <a:rPr lang="es-ES" dirty="0">
                <a:latin typeface="Cascadia Code" panose="00000509000000000000" pitchFamily="49" charset="0"/>
              </a:rPr>
              <a:t> </a:t>
            </a:r>
            <a:r>
              <a:rPr lang="en-US" dirty="0">
                <a:latin typeface="Cascadia Code" panose="00000509000000000000" pitchFamily="49" charset="0"/>
              </a:rPr>
              <a:t>is the responsibility of the entities</a:t>
            </a:r>
            <a:endParaRPr lang="es-ES" dirty="0">
              <a:latin typeface="Cascadia Code" panose="00000509000000000000" pitchFamily="49" charset="0"/>
            </a:endParaRPr>
          </a:p>
        </p:txBody>
      </p:sp>
      <p:sp>
        <p:nvSpPr>
          <p:cNvPr id="8" name="Rectangle 7">
            <a:extLst>
              <a:ext uri="{FF2B5EF4-FFF2-40B4-BE49-F238E27FC236}">
                <a16:creationId xmlns:a16="http://schemas.microsoft.com/office/drawing/2014/main" id="{81E90D9B-026F-4F4A-A3AB-F232E2450B3E}"/>
              </a:ext>
            </a:extLst>
          </p:cNvPr>
          <p:cNvSpPr/>
          <p:nvPr/>
        </p:nvSpPr>
        <p:spPr>
          <a:xfrm>
            <a:off x="581192" y="6239625"/>
            <a:ext cx="10483887" cy="369332"/>
          </a:xfrm>
          <a:prstGeom prst="rect">
            <a:avLst/>
          </a:prstGeom>
        </p:spPr>
        <p:txBody>
          <a:bodyPr wrap="square">
            <a:spAutoFit/>
          </a:bodyPr>
          <a:lstStyle/>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nonsense</a:t>
            </a:r>
            <a:r>
              <a:rPr lang="es-ES" dirty="0">
                <a:solidFill>
                  <a:srgbClr val="000000"/>
                </a:solidFill>
                <a:latin typeface="Cascadia Code" panose="00000509000000000000" pitchFamily="49" charset="0"/>
              </a:rPr>
              <a:t>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1000,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-4000);</a:t>
            </a:r>
          </a:p>
        </p:txBody>
      </p:sp>
      <p:sp>
        <p:nvSpPr>
          <p:cNvPr id="4" name="Rectangle 3">
            <a:extLst>
              <a:ext uri="{FF2B5EF4-FFF2-40B4-BE49-F238E27FC236}">
                <a16:creationId xmlns:a16="http://schemas.microsoft.com/office/drawing/2014/main" id="{0E0B1E42-CF6D-4374-A74C-B4C915A71622}"/>
              </a:ext>
            </a:extLst>
          </p:cNvPr>
          <p:cNvSpPr/>
          <p:nvPr/>
        </p:nvSpPr>
        <p:spPr>
          <a:xfrm>
            <a:off x="581192" y="1941592"/>
            <a:ext cx="10860947" cy="4247317"/>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if</a:t>
            </a:r>
            <a:r>
              <a:rPr lang="en-US" dirty="0">
                <a:solidFill>
                  <a:srgbClr val="000000"/>
                </a:solidFill>
                <a:latin typeface="Cascadia Code" panose="00000509000000000000" pitchFamily="49" charset="0"/>
              </a:rPr>
              <a:t> (latitude &lt; -90 || latitude &gt; 90)</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throw</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ArgumentException</a:t>
            </a:r>
            <a:r>
              <a:rPr lang="en-US" dirty="0">
                <a:solidFill>
                  <a:srgbClr val="000000"/>
                </a:solidFill>
                <a:latin typeface="Cascadia Code" panose="00000509000000000000" pitchFamily="49" charset="0"/>
              </a:rPr>
              <a:t>(</a:t>
            </a:r>
            <a:r>
              <a:rPr lang="en-US" dirty="0">
                <a:solidFill>
                  <a:srgbClr val="A31515"/>
                </a:solidFill>
                <a:latin typeface="Cascadia Code" panose="00000509000000000000" pitchFamily="49" charset="0"/>
              </a:rPr>
              <a:t>"Latitude should be between -90 and 90"</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if</a:t>
            </a:r>
            <a:r>
              <a:rPr lang="en-US" dirty="0">
                <a:solidFill>
                  <a:srgbClr val="000000"/>
                </a:solidFill>
                <a:latin typeface="Cascadia Code" panose="00000509000000000000" pitchFamily="49" charset="0"/>
              </a:rPr>
              <a:t> (longitude &lt; -180 || longitude &gt; 180)</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throw</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ArgumentException</a:t>
            </a:r>
            <a:r>
              <a:rPr lang="en-US" dirty="0">
                <a:solidFill>
                  <a:srgbClr val="000000"/>
                </a:solidFill>
                <a:latin typeface="Cascadia Code" panose="00000509000000000000" pitchFamily="49" charset="0"/>
              </a:rPr>
              <a:t>(</a:t>
            </a:r>
            <a:r>
              <a:rPr lang="en-US" dirty="0">
                <a:solidFill>
                  <a:srgbClr val="A31515"/>
                </a:solidFill>
                <a:latin typeface="Cascadia Code" panose="00000509000000000000" pitchFamily="49" charset="0"/>
              </a:rPr>
              <a:t>"Longitude should be between -180 and 180"</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1044877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Invariants</a:t>
            </a:r>
            <a:r>
              <a:rPr lang="es-ES" dirty="0">
                <a:latin typeface="Cascadia Code" panose="00000509000000000000" pitchFamily="49" charset="0"/>
              </a:rPr>
              <a:t> </a:t>
            </a:r>
            <a:r>
              <a:rPr lang="es-ES" dirty="0" err="1">
                <a:latin typeface="Cascadia Code" panose="00000509000000000000" pitchFamily="49" charset="0"/>
              </a:rPr>
              <a:t>enforcement</a:t>
            </a:r>
            <a:r>
              <a:rPr lang="es-ES" dirty="0">
                <a:latin typeface="Cascadia Code" panose="00000509000000000000" pitchFamily="49" charset="0"/>
              </a:rPr>
              <a:t> </a:t>
            </a:r>
            <a:r>
              <a:rPr lang="en-US" dirty="0">
                <a:latin typeface="Cascadia Code" panose="00000509000000000000" pitchFamily="49" charset="0"/>
              </a:rPr>
              <a:t>is the responsibility of the entities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B93DCC40-47DB-4B0E-9B5E-927DB1C500C8}"/>
              </a:ext>
            </a:extLst>
          </p:cNvPr>
          <p:cNvSpPr/>
          <p:nvPr/>
        </p:nvSpPr>
        <p:spPr>
          <a:xfrm>
            <a:off x="581192" y="2716480"/>
            <a:ext cx="11424761" cy="1815882"/>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a:solidFill>
                  <a:srgbClr val="2B91AF"/>
                </a:solidFill>
                <a:latin typeface="Cascadia Code" panose="00000509000000000000" pitchFamily="49" charset="0"/>
              </a:rPr>
              <a:t>Position</a:t>
            </a:r>
            <a:r>
              <a:rPr lang="es-ES" sz="1600" dirty="0">
                <a:solidFill>
                  <a:srgbClr val="000000"/>
                </a:solidFill>
                <a:latin typeface="Cascadia Code" panose="00000509000000000000" pitchFamily="49" charset="0"/>
              </a:rPr>
              <a:t>(</a:t>
            </a:r>
            <a:r>
              <a:rPr lang="es-ES" sz="1600" dirty="0" err="1">
                <a:solidFill>
                  <a:srgbClr val="0000FF"/>
                </a:solidFill>
                <a:latin typeface="Cascadia Code" panose="00000509000000000000" pitchFamily="49" charset="0"/>
              </a:rPr>
              <a:t>float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float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.Argument.Is</a:t>
            </a:r>
            <a:r>
              <a:rPr lang="en-US" sz="1600" dirty="0">
                <a:solidFill>
                  <a:srgbClr val="000000"/>
                </a:solidFill>
                <a:latin typeface="Cascadia Code" panose="00000509000000000000" pitchFamily="49" charset="0"/>
              </a:rPr>
              <a:t>(latitude &gt;= -90 &amp;&amp; latitude &lt;= 90, </a:t>
            </a:r>
            <a:r>
              <a:rPr lang="en-US" sz="1600" dirty="0">
                <a:solidFill>
                  <a:srgbClr val="A31515"/>
                </a:solidFill>
                <a:latin typeface="Cascadia Code" panose="00000509000000000000" pitchFamily="49" charset="0"/>
              </a:rPr>
              <a:t>"Latitude should be …"</a:t>
            </a:r>
            <a:r>
              <a:rPr lang="en-U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.Argument.Is</a:t>
            </a:r>
            <a:r>
              <a:rPr lang="en-US" sz="1600" dirty="0">
                <a:solidFill>
                  <a:srgbClr val="000000"/>
                </a:solidFill>
                <a:latin typeface="Cascadia Code" panose="00000509000000000000" pitchFamily="49" charset="0"/>
              </a:rPr>
              <a:t>(longitude &gt;= -180 &amp;&amp; longitude &lt;= 180, </a:t>
            </a:r>
            <a:r>
              <a:rPr lang="en-US" sz="1600" dirty="0">
                <a:solidFill>
                  <a:srgbClr val="A31515"/>
                </a:solidFill>
                <a:latin typeface="Cascadia Code" panose="00000509000000000000" pitchFamily="49" charset="0"/>
              </a:rPr>
              <a:t>“Longitude should be …"</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pic>
        <p:nvPicPr>
          <p:cNvPr id="4" name="Picture 3">
            <a:extLst>
              <a:ext uri="{FF2B5EF4-FFF2-40B4-BE49-F238E27FC236}">
                <a16:creationId xmlns:a16="http://schemas.microsoft.com/office/drawing/2014/main" id="{871C9606-231B-48A7-9C71-01F0D6AFC7F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2675717191"/>
      </p:ext>
    </p:extLst>
  </p:cSld>
  <p:clrMapOvr>
    <a:masterClrMapping/>
  </p:clrMapOvr>
</p:sld>
</file>

<file path=ppt/theme/theme1.xml><?xml version="1.0" encoding="utf-8"?>
<a:theme xmlns:a="http://schemas.openxmlformats.org/drawingml/2006/main" name="DividendVTI">
  <a:themeElements>
    <a:clrScheme name="">
      <a:dk1>
        <a:srgbClr val="000000"/>
      </a:dk1>
      <a:lt1>
        <a:srgbClr val="FFFFFF"/>
      </a:lt1>
      <a:dk2>
        <a:srgbClr val="2E3920"/>
      </a:dk2>
      <a:lt2>
        <a:srgbClr val="E8E2E3"/>
      </a:lt2>
      <a:accent1>
        <a:srgbClr val="20B4A0"/>
      </a:accent1>
      <a:accent2>
        <a:srgbClr val="14B85D"/>
      </a:accent2>
      <a:accent3>
        <a:srgbClr val="21B925"/>
      </a:accent3>
      <a:accent4>
        <a:srgbClr val="53B714"/>
      </a:accent4>
      <a:accent5>
        <a:srgbClr val="90AB1E"/>
      </a:accent5>
      <a:accent6>
        <a:srgbClr val="C39D15"/>
      </a:accent6>
      <a:hlink>
        <a:srgbClr val="698A2E"/>
      </a:hlink>
      <a:folHlink>
        <a:srgbClr val="7F7F7F"/>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A1541A0DAC7304D96BF95767CB70A9B" ma:contentTypeVersion="9" ma:contentTypeDescription="Create a new document." ma:contentTypeScope="" ma:versionID="a5c94c7b753937181df405443505c611">
  <xsd:schema xmlns:xsd="http://www.w3.org/2001/XMLSchema" xmlns:xs="http://www.w3.org/2001/XMLSchema" xmlns:p="http://schemas.microsoft.com/office/2006/metadata/properties" xmlns:ns3="44f57b07-c0f7-4be5-a7a1-4b1e77ec217f" xmlns:ns4="0e12faeb-d46b-4a24-9c4d-3451bb491cc4" targetNamespace="http://schemas.microsoft.com/office/2006/metadata/properties" ma:root="true" ma:fieldsID="c97287a7aa5d4ac9c408685ae356ad2c" ns3:_="" ns4:_="">
    <xsd:import namespace="44f57b07-c0f7-4be5-a7a1-4b1e77ec217f"/>
    <xsd:import namespace="0e12faeb-d46b-4a24-9c4d-3451bb491cc4"/>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GenerationTime" minOccurs="0"/>
                <xsd:element ref="ns4: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4f57b07-c0f7-4be5-a7a1-4b1e77ec217f"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e12faeb-d46b-4a24-9c4d-3451bb491cc4"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1F40CD-8C53-4E44-B22E-77129CC72B36}">
  <ds:schemaRefs>
    <ds:schemaRef ds:uri="http://schemas.microsoft.com/office/2006/documentManagement/types"/>
    <ds:schemaRef ds:uri="http://purl.org/dc/dcmitype/"/>
    <ds:schemaRef ds:uri="http://www.w3.org/XML/1998/namespace"/>
    <ds:schemaRef ds:uri="http://purl.org/dc/terms/"/>
    <ds:schemaRef ds:uri="0e12faeb-d46b-4a24-9c4d-3451bb491cc4"/>
    <ds:schemaRef ds:uri="http://schemas.microsoft.com/office/infopath/2007/PartnerControls"/>
    <ds:schemaRef ds:uri="http://purl.org/dc/elements/1.1/"/>
    <ds:schemaRef ds:uri="http://schemas.openxmlformats.org/package/2006/metadata/core-properties"/>
    <ds:schemaRef ds:uri="44f57b07-c0f7-4be5-a7a1-4b1e77ec217f"/>
    <ds:schemaRef ds:uri="http://schemas.microsoft.com/office/2006/metadata/properties"/>
  </ds:schemaRefs>
</ds:datastoreItem>
</file>

<file path=customXml/itemProps2.xml><?xml version="1.0" encoding="utf-8"?>
<ds:datastoreItem xmlns:ds="http://schemas.openxmlformats.org/officeDocument/2006/customXml" ds:itemID="{21B67B5B-C797-43BD-B2A0-84AEFA317DA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4f57b07-c0f7-4be5-a7a1-4b1e77ec217f"/>
    <ds:schemaRef ds:uri="0e12faeb-d46b-4a24-9c4d-3451bb491cc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C6FF658-BD18-433A-9DD5-EC8C74F3BFD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93</TotalTime>
  <Words>4728</Words>
  <Application>Microsoft Office PowerPoint</Application>
  <PresentationFormat>Widescreen</PresentationFormat>
  <Paragraphs>778</Paragraphs>
  <Slides>56</Slides>
  <Notes>54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56</vt:i4>
      </vt:variant>
    </vt:vector>
  </HeadingPairs>
  <TitlesOfParts>
    <vt:vector size="61" baseType="lpstr">
      <vt:lpstr>Calibri</vt:lpstr>
      <vt:lpstr>Cascadia Code</vt:lpstr>
      <vt:lpstr>Gill Sans MT</vt:lpstr>
      <vt:lpstr>Wingdings 2</vt:lpstr>
      <vt:lpstr>DividendVTI</vt:lpstr>
      <vt:lpstr>AN style guide for object oriented design </vt:lpstr>
      <vt:lpstr>PowerPoint Presentation</vt:lpstr>
      <vt:lpstr>OBJECT Types</vt:lpstr>
      <vt:lpstr>Creating Entities &amp; value objects </vt:lpstr>
      <vt:lpstr>Require the minimum amount of data needed to behave consistently</vt:lpstr>
      <vt:lpstr>Require the minimum amount of data needed to behave consistently</vt:lpstr>
      <vt:lpstr>Invariants enforcement is the responsibility of the entities</vt:lpstr>
      <vt:lpstr>Invariants enforcement is the responsibility of the entities</vt:lpstr>
      <vt:lpstr>Invariants enforcement is the responsibility of the entities</vt:lpstr>
      <vt:lpstr>Do not use custom exceptions for invalid argument exceptions </vt:lpstr>
      <vt:lpstr>Dealing with primitive obsession</vt:lpstr>
      <vt:lpstr>Dealing with primitive obsession</vt:lpstr>
      <vt:lpstr>Dealing with primitive obsession</vt:lpstr>
      <vt:lpstr>PowerPoint Presentation</vt:lpstr>
      <vt:lpstr>Dealing with primitive obsession</vt:lpstr>
      <vt:lpstr>Dealing with primitive obsession</vt:lpstr>
      <vt:lpstr>Extract new object to represent composite values</vt:lpstr>
      <vt:lpstr>Extract new object to represent composite values</vt:lpstr>
      <vt:lpstr>Extract new object to represent composite values</vt:lpstr>
      <vt:lpstr>Named constructors</vt:lpstr>
      <vt:lpstr>Named constructors</vt:lpstr>
      <vt:lpstr>Named constructors</vt:lpstr>
      <vt:lpstr>Named constructors</vt:lpstr>
      <vt:lpstr>Only test the constructor for ways in which it should fail</vt:lpstr>
      <vt:lpstr>Only test the constructor for ways in which it should fail</vt:lpstr>
      <vt:lpstr>Only test the constructor for ways in which it should fail</vt:lpstr>
      <vt:lpstr>Track Changes &amp; Record events</vt:lpstr>
      <vt:lpstr>Track Changes &amp; Record events</vt:lpstr>
      <vt:lpstr>Track Changes &amp; Record events</vt:lpstr>
      <vt:lpstr>Track Changes &amp; Record events</vt:lpstr>
      <vt:lpstr>Using Entities &amp; value objects </vt:lpstr>
      <vt:lpstr>Template for methods</vt:lpstr>
      <vt:lpstr>Template for methods (PRE-CONDITION CHECKS)</vt:lpstr>
      <vt:lpstr>Template for methods (failure scenarios)</vt:lpstr>
      <vt:lpstr>Return Early</vt:lpstr>
      <vt:lpstr>Return Early</vt:lpstr>
      <vt:lpstr>Rules for custom exceptions: Catch Root errors messages</vt:lpstr>
      <vt:lpstr>Rules for custom exceptions:  named constructors</vt:lpstr>
      <vt:lpstr>Rules for custom exceptions:  named constructors</vt:lpstr>
      <vt:lpstr>Rules for custom exceptions: multiple ways to instantiate them</vt:lpstr>
      <vt:lpstr>Retrieving information: Mutable objects</vt:lpstr>
      <vt:lpstr>Retrieving information: InMutable objects</vt:lpstr>
      <vt:lpstr>Avoid to exposing internal state to the clients</vt:lpstr>
      <vt:lpstr>Avoid to exposing internal state to the clients</vt:lpstr>
      <vt:lpstr>TELL DON’T ASK</vt:lpstr>
      <vt:lpstr>TELL DON’T ASK</vt:lpstr>
      <vt:lpstr>TELL DON’T ASK</vt:lpstr>
      <vt:lpstr>Services</vt:lpstr>
      <vt:lpstr>Constructor injection</vt:lpstr>
      <vt:lpstr>Constructor injection</vt:lpstr>
      <vt:lpstr>Constructor injection</vt:lpstr>
      <vt:lpstr>Constructor injection</vt:lpstr>
      <vt:lpstr>Constructor injection (NULL OBJECT PATTERN)</vt:lpstr>
      <vt:lpstr>Inject what you need, not where you can get it from</vt:lpstr>
      <vt:lpstr>Inject what you need, not where you can get it from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style guide for object oriented design </dc:title>
  <dc:creator>Luis Ruiz Pavón</dc:creator>
  <cp:lastModifiedBy>Luis Ruiz Pavón</cp:lastModifiedBy>
  <cp:revision>1</cp:revision>
  <dcterms:created xsi:type="dcterms:W3CDTF">2019-11-14T10:14:19Z</dcterms:created>
  <dcterms:modified xsi:type="dcterms:W3CDTF">2019-11-14T13:28:22Z</dcterms:modified>
</cp:coreProperties>
</file>